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1" r:id="rId3"/>
    <p:sldId id="272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3" r:id="rId18"/>
    <p:sldId id="274" r:id="rId19"/>
    <p:sldId id="269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1" autoAdjust="0"/>
  </p:normalViewPr>
  <p:slideViewPr>
    <p:cSldViewPr snapToGrid="0">
      <p:cViewPr varScale="1">
        <p:scale>
          <a:sx n="70" d="100"/>
          <a:sy n="70" d="100"/>
        </p:scale>
        <p:origin x="43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7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99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73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6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40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772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4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81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63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68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0C290-95D8-46B0-AA8B-5B97ABC654A3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72BCF-7DF8-45DF-9111-699766247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70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dictive.mautic.net/feedback" TargetMode="External"/><Relationship Id="rId2" Type="http://schemas.openxmlformats.org/officeDocument/2006/relationships/hyperlink" Target="mailto:Linhart.zdenek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c.els-cdn.com/S1877050915009242/1-s2.0-S1877050915009242-main.pdf?_tid=8bce0c2e-e6d3-11e6-88dc-00000aab0f6c&amp;acdnat=1485770874_5f50418f299d644a718112d43c85920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Innovation </a:t>
            </a:r>
            <a:r>
              <a:rPr lang="fr-FR" dirty="0" smtClean="0"/>
              <a:t>Diffusion:</a:t>
            </a:r>
            <a:br>
              <a:rPr lang="fr-FR" dirty="0" smtClean="0"/>
            </a:br>
            <a:r>
              <a:rPr lang="cs-CZ" dirty="0" smtClean="0"/>
              <a:t>Demand Forecasting from Attitudes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Doc. Ing. Zdeněk Linhart, CSc.</a:t>
            </a:r>
            <a:endParaRPr lang="fr-FR" dirty="0" smtClean="0"/>
          </a:p>
          <a:p>
            <a:r>
              <a:rPr lang="fr-FR" dirty="0" smtClean="0">
                <a:hlinkClick r:id="rId2"/>
              </a:rPr>
              <a:t>Linh</a:t>
            </a:r>
            <a:r>
              <a:rPr lang="en-US" dirty="0" smtClean="0">
                <a:hlinkClick r:id="rId2"/>
              </a:rPr>
              <a:t>art.zdenek@gmail.com</a:t>
            </a:r>
            <a:endParaRPr lang="en-US" dirty="0" smtClean="0"/>
          </a:p>
          <a:p>
            <a:r>
              <a:rPr lang="en-US" dirty="0" smtClean="0"/>
              <a:t>Send innovation report at </a:t>
            </a:r>
          </a:p>
          <a:p>
            <a:r>
              <a:rPr lang="en-GB">
                <a:hlinkClick r:id="rId3"/>
              </a:rPr>
              <a:t>https://</a:t>
            </a:r>
            <a:r>
              <a:rPr lang="en-GB" smtClean="0">
                <a:hlinkClick r:id="rId3"/>
              </a:rPr>
              <a:t>predictive.mautic.net/feedback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79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241248"/>
              </p:ext>
            </p:extLst>
          </p:nvPr>
        </p:nvGraphicFramePr>
        <p:xfrm>
          <a:off x="230659" y="181230"/>
          <a:ext cx="11846011" cy="7020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61125"/>
                <a:gridCol w="584886"/>
              </a:tblGrid>
              <a:tr h="1364487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 smtClean="0"/>
                        <a:t>Failure can be caused by detail. Mark used double concrete keyword, please.</a:t>
                      </a:r>
                      <a:endParaRPr lang="cs-CZ" sz="2400" b="1" dirty="0" smtClean="0"/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(</a:t>
                      </a:r>
                      <a:r>
                        <a:rPr lang="cs-CZ" sz="2400" dirty="0">
                          <a:effectLst/>
                        </a:rPr>
                        <a:t>H2.2.1: </a:t>
                      </a:r>
                      <a:r>
                        <a:rPr lang="cs-CZ" sz="2400" dirty="0" err="1" smtClean="0">
                          <a:effectLst/>
                        </a:rPr>
                        <a:t>The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higher</a:t>
                      </a:r>
                      <a:r>
                        <a:rPr lang="cs-CZ" sz="2400" dirty="0" smtClean="0">
                          <a:effectLst/>
                        </a:rPr>
                        <a:t> instrumentál </a:t>
                      </a:r>
                      <a:r>
                        <a:rPr lang="cs-CZ" sz="2400" dirty="0" err="1" smtClean="0">
                          <a:effectLst/>
                        </a:rPr>
                        <a:t>skills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the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higher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value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of</a:t>
                      </a:r>
                      <a:r>
                        <a:rPr lang="cs-CZ" sz="2400" dirty="0" smtClean="0">
                          <a:effectLst/>
                        </a:rPr>
                        <a:t> double </a:t>
                      </a:r>
                      <a:r>
                        <a:rPr lang="cs-CZ" sz="2400" dirty="0" err="1" smtClean="0">
                          <a:effectLst/>
                        </a:rPr>
                        <a:t>concrete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variables</a:t>
                      </a:r>
                      <a:r>
                        <a:rPr lang="cs-CZ" sz="2400" dirty="0" smtClean="0">
                          <a:effectLst/>
                        </a:rPr>
                        <a:t>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517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Maintenance was </a:t>
                      </a:r>
                      <a:r>
                        <a:rPr lang="en-GB" sz="2400" dirty="0" err="1" smtClean="0">
                          <a:effectLst/>
                        </a:rPr>
                        <a:t>subtraced</a:t>
                      </a:r>
                      <a:r>
                        <a:rPr lang="en-GB" sz="2400" dirty="0" smtClean="0">
                          <a:effectLst/>
                        </a:rPr>
                        <a:t> from </a:t>
                      </a:r>
                      <a:r>
                        <a:rPr lang="en-GB" sz="2400" dirty="0" err="1" smtClean="0">
                          <a:effectLst/>
                        </a:rPr>
                        <a:t>growts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17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Synonyms are not present. List of substitutes </a:t>
                      </a:r>
                      <a:r>
                        <a:rPr lang="en-GB" sz="2400" dirty="0" err="1" smtClean="0">
                          <a:effectLst/>
                        </a:rPr>
                        <a:t>ws</a:t>
                      </a:r>
                      <a:r>
                        <a:rPr lang="en-GB" sz="2400" dirty="0" smtClean="0">
                          <a:effectLst/>
                        </a:rPr>
                        <a:t> maximized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17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err="1" smtClean="0">
                          <a:effectLst/>
                        </a:rPr>
                        <a:t>Undemanded</a:t>
                      </a:r>
                      <a:r>
                        <a:rPr lang="en-GB" sz="2400" dirty="0" smtClean="0">
                          <a:effectLst/>
                        </a:rPr>
                        <a:t> supplies, idle activities, efforts and comments of uninvolved observer were excluded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3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3751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The lower costs the higher quality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4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17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Outstanding value of  respondent justifies plan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5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17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Plans of partners complementing each other above entry threshold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6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3751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Number of plans of partners has reached movement value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7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17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Critical factors have received idle value of non-critical ones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8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17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Time for subjective proposals was saved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9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93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981165"/>
              </p:ext>
            </p:extLst>
          </p:nvPr>
        </p:nvGraphicFramePr>
        <p:xfrm>
          <a:off x="263611" y="230657"/>
          <a:ext cx="11763632" cy="6856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5728"/>
                <a:gridCol w="4647904"/>
              </a:tblGrid>
              <a:tr h="1920830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Would you consider institutionalised calls for projects as bad (1) or good (7)?</a:t>
                      </a:r>
                      <a:endParaRPr lang="cs-CZ" sz="3200" dirty="0" smtClean="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 smtClean="0">
                          <a:effectLst/>
                        </a:rPr>
                        <a:t>(</a:t>
                      </a:r>
                      <a:r>
                        <a:rPr lang="cs-CZ" sz="3200" dirty="0">
                          <a:effectLst/>
                        </a:rPr>
                        <a:t>H2.2.2: </a:t>
                      </a:r>
                      <a:r>
                        <a:rPr lang="cs-CZ" sz="3200" dirty="0" err="1" smtClean="0">
                          <a:effectLst/>
                        </a:rPr>
                        <a:t>The</a:t>
                      </a:r>
                      <a:r>
                        <a:rPr lang="cs-CZ" sz="3200" dirty="0" smtClean="0">
                          <a:effectLst/>
                        </a:rPr>
                        <a:t> </a:t>
                      </a:r>
                      <a:r>
                        <a:rPr lang="cs-CZ" sz="3200" dirty="0" err="1" smtClean="0">
                          <a:effectLst/>
                        </a:rPr>
                        <a:t>higher</a:t>
                      </a:r>
                      <a:r>
                        <a:rPr lang="cs-CZ" sz="3200" dirty="0" smtClean="0">
                          <a:effectLst/>
                        </a:rPr>
                        <a:t> </a:t>
                      </a:r>
                      <a:r>
                        <a:rPr lang="cs-CZ" sz="3200" dirty="0" err="1" smtClean="0">
                          <a:effectLst/>
                        </a:rPr>
                        <a:t>institucional</a:t>
                      </a:r>
                      <a:r>
                        <a:rPr lang="cs-CZ" sz="3200" baseline="0" dirty="0" smtClean="0">
                          <a:effectLst/>
                        </a:rPr>
                        <a:t> </a:t>
                      </a:r>
                      <a:r>
                        <a:rPr lang="cs-CZ" sz="3200" baseline="0" dirty="0" err="1" smtClean="0">
                          <a:effectLst/>
                        </a:rPr>
                        <a:t>attitudes</a:t>
                      </a:r>
                      <a:r>
                        <a:rPr lang="cs-CZ" sz="3200" baseline="0" dirty="0" smtClean="0">
                          <a:effectLst/>
                        </a:rPr>
                        <a:t> </a:t>
                      </a:r>
                      <a:r>
                        <a:rPr lang="cs-CZ" sz="3200" baseline="0" dirty="0" err="1" smtClean="0">
                          <a:effectLst/>
                        </a:rPr>
                        <a:t>the</a:t>
                      </a:r>
                      <a:r>
                        <a:rPr lang="cs-CZ" sz="3200" baseline="0" dirty="0" smtClean="0">
                          <a:effectLst/>
                        </a:rPr>
                        <a:t> </a:t>
                      </a:r>
                      <a:r>
                        <a:rPr lang="cs-CZ" sz="3200" baseline="0" dirty="0" err="1" smtClean="0">
                          <a:effectLst/>
                        </a:rPr>
                        <a:t>lower</a:t>
                      </a:r>
                      <a:r>
                        <a:rPr lang="cs-CZ" sz="3200" baseline="0" dirty="0" smtClean="0">
                          <a:effectLst/>
                        </a:rPr>
                        <a:t> </a:t>
                      </a:r>
                      <a:r>
                        <a:rPr lang="cs-CZ" sz="3200" dirty="0" err="1" smtClean="0">
                          <a:effectLst/>
                        </a:rPr>
                        <a:t>personal</a:t>
                      </a:r>
                      <a:r>
                        <a:rPr lang="cs-CZ" sz="3200" dirty="0" smtClean="0">
                          <a:effectLst/>
                        </a:rPr>
                        <a:t> </a:t>
                      </a:r>
                      <a:r>
                        <a:rPr lang="cs-CZ" sz="3200" dirty="0" err="1" smtClean="0">
                          <a:effectLst/>
                        </a:rPr>
                        <a:t>skills</a:t>
                      </a:r>
                      <a:r>
                        <a:rPr lang="cs-CZ" sz="3200" dirty="0" smtClean="0">
                          <a:effectLst/>
                        </a:rPr>
                        <a:t> </a:t>
                      </a:r>
                      <a:r>
                        <a:rPr lang="cs-CZ" sz="3200" dirty="0">
                          <a:effectLst/>
                        </a:rPr>
                        <a:t>(H1</a:t>
                      </a:r>
                      <a:r>
                        <a:rPr lang="cs-CZ" sz="3200" dirty="0" smtClean="0">
                          <a:effectLst/>
                        </a:rPr>
                        <a:t>))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6235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 err="1" smtClean="0">
                          <a:effectLst/>
                        </a:rPr>
                        <a:t>Bad</a:t>
                      </a:r>
                      <a:r>
                        <a:rPr lang="cs-CZ" sz="3200" dirty="0" smtClean="0">
                          <a:effectLst/>
                        </a:rPr>
                        <a:t> </a:t>
                      </a:r>
                      <a:r>
                        <a:rPr lang="cs-CZ" sz="3200" dirty="0">
                          <a:effectLst/>
                        </a:rPr>
                        <a:t>1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>
                          <a:effectLst/>
                        </a:rPr>
                        <a:t>1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6235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>
                          <a:effectLst/>
                        </a:rPr>
                        <a:t>2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>
                          <a:effectLst/>
                        </a:rPr>
                        <a:t>2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6235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>
                          <a:effectLst/>
                        </a:rPr>
                        <a:t>3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>
                          <a:effectLst/>
                        </a:rPr>
                        <a:t>3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6235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>
                          <a:effectLst/>
                        </a:rPr>
                        <a:t>4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>
                          <a:effectLst/>
                        </a:rPr>
                        <a:t>4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6235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>
                          <a:effectLst/>
                        </a:rPr>
                        <a:t>5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>
                          <a:effectLst/>
                        </a:rPr>
                        <a:t>5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6235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>
                          <a:effectLst/>
                        </a:rPr>
                        <a:t>6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>
                          <a:effectLst/>
                        </a:rPr>
                        <a:t>6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6235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 err="1" smtClean="0">
                          <a:effectLst/>
                        </a:rPr>
                        <a:t>Good</a:t>
                      </a:r>
                      <a:r>
                        <a:rPr lang="cs-CZ" sz="3200" dirty="0" smtClean="0">
                          <a:effectLst/>
                        </a:rPr>
                        <a:t> </a:t>
                      </a:r>
                      <a:r>
                        <a:rPr lang="cs-CZ" sz="3200" dirty="0">
                          <a:effectLst/>
                        </a:rPr>
                        <a:t>7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>
                          <a:effectLst/>
                        </a:rPr>
                        <a:t>7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2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9114" y="183564"/>
            <a:ext cx="10521778" cy="1892371"/>
          </a:xfrm>
        </p:spPr>
        <p:txBody>
          <a:bodyPr>
            <a:noAutofit/>
          </a:bodyPr>
          <a:lstStyle/>
          <a:p>
            <a:r>
              <a:rPr lang="en-GB" sz="2400" dirty="0"/>
              <a:t>Would you consider institutionalised calls for </a:t>
            </a:r>
            <a:r>
              <a:rPr lang="en-GB" sz="2400" dirty="0" smtClean="0"/>
              <a:t>projects</a:t>
            </a:r>
            <a:r>
              <a:rPr lang="cs-CZ" sz="2400" dirty="0" smtClean="0"/>
              <a:t> (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principle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programing</a:t>
            </a:r>
            <a:r>
              <a:rPr lang="cs-CZ" sz="2400" dirty="0" smtClean="0"/>
              <a:t>)</a:t>
            </a:r>
            <a:r>
              <a:rPr lang="en-GB" sz="2400" dirty="0" smtClean="0"/>
              <a:t> </a:t>
            </a:r>
            <a:r>
              <a:rPr lang="en-GB" sz="2400" dirty="0"/>
              <a:t>as </a:t>
            </a:r>
            <a:r>
              <a:rPr lang="cs-CZ" sz="2400" dirty="0" err="1" smtClean="0"/>
              <a:t>unfavourable</a:t>
            </a:r>
            <a:r>
              <a:rPr lang="en-GB" sz="2400" dirty="0" smtClean="0"/>
              <a:t> </a:t>
            </a:r>
            <a:r>
              <a:rPr lang="en-GB" sz="2400" dirty="0"/>
              <a:t>(1) or </a:t>
            </a:r>
            <a:r>
              <a:rPr lang="cs-CZ" sz="2400" dirty="0" err="1" smtClean="0"/>
              <a:t>favourable</a:t>
            </a:r>
            <a:r>
              <a:rPr lang="en-GB" sz="2400" dirty="0" smtClean="0"/>
              <a:t>(7</a:t>
            </a:r>
            <a:r>
              <a:rPr lang="en-GB" sz="2400" dirty="0"/>
              <a:t>)?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cs-CZ" sz="2400" dirty="0"/>
              <a:t>(H2.2.3: </a:t>
            </a:r>
            <a:r>
              <a:rPr lang="cs-CZ" sz="2400" dirty="0" err="1" smtClean="0"/>
              <a:t>The</a:t>
            </a:r>
            <a:r>
              <a:rPr lang="cs-CZ" sz="2400" dirty="0" smtClean="0"/>
              <a:t> more negative </a:t>
            </a:r>
            <a:r>
              <a:rPr lang="cs-CZ" sz="2400" dirty="0" err="1" smtClean="0"/>
              <a:t>attitudes</a:t>
            </a:r>
            <a:r>
              <a:rPr lang="cs-CZ" sz="2400" dirty="0" smtClean="0"/>
              <a:t> </a:t>
            </a:r>
            <a:r>
              <a:rPr lang="cs-CZ" sz="2400" dirty="0"/>
              <a:t>to </a:t>
            </a:r>
            <a:r>
              <a:rPr lang="cs-CZ" sz="2400" dirty="0" err="1"/>
              <a:t>disfavorising</a:t>
            </a:r>
            <a:r>
              <a:rPr lang="cs-CZ" sz="2400" dirty="0"/>
              <a:t> </a:t>
            </a:r>
            <a:r>
              <a:rPr lang="cs-CZ" sz="2400" dirty="0" err="1"/>
              <a:t>persons</a:t>
            </a:r>
            <a:r>
              <a:rPr lang="cs-CZ" sz="2400" dirty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lower</a:t>
            </a:r>
            <a:r>
              <a:rPr lang="cs-CZ" sz="2400" dirty="0" smtClean="0"/>
              <a:t> </a:t>
            </a:r>
            <a:r>
              <a:rPr lang="cs-CZ" sz="2400" dirty="0" err="1" smtClean="0"/>
              <a:t>instrumental</a:t>
            </a:r>
            <a:r>
              <a:rPr lang="cs-CZ" sz="2400" dirty="0" smtClean="0"/>
              <a:t> </a:t>
            </a:r>
            <a:r>
              <a:rPr lang="cs-CZ" sz="2400" dirty="0" err="1" smtClean="0"/>
              <a:t>skills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respondent(H1))</a:t>
            </a:r>
            <a:endParaRPr lang="en-GB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94800"/>
              </p:ext>
            </p:extLst>
          </p:nvPr>
        </p:nvGraphicFramePr>
        <p:xfrm>
          <a:off x="938622" y="2545489"/>
          <a:ext cx="11360470" cy="56449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1858"/>
                <a:gridCol w="4488612"/>
              </a:tblGrid>
              <a:tr h="8064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Unfavourable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>
                          <a:effectLst/>
                        </a:rPr>
                        <a:t>1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1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8064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8064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3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3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8064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4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4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8064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5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5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8064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6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6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8064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Favourable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>
                          <a:effectLst/>
                        </a:rPr>
                        <a:t>7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7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9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5733" y="118533"/>
            <a:ext cx="10778067" cy="2082800"/>
          </a:xfrm>
        </p:spPr>
        <p:txBody>
          <a:bodyPr>
            <a:noAutofit/>
          </a:bodyPr>
          <a:lstStyle/>
          <a:p>
            <a:r>
              <a:rPr lang="en-GB" sz="2800" dirty="0"/>
              <a:t>Would you consider institutionalised calls for projects</a:t>
            </a:r>
            <a:r>
              <a:rPr lang="cs-CZ" sz="2800" dirty="0"/>
              <a:t> (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principle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 smtClean="0"/>
              <a:t>programming</a:t>
            </a:r>
            <a:r>
              <a:rPr lang="cs-CZ" sz="2800" dirty="0"/>
              <a:t>)</a:t>
            </a:r>
            <a:r>
              <a:rPr lang="en-GB" sz="2800" dirty="0"/>
              <a:t> as </a:t>
            </a:r>
            <a:r>
              <a:rPr lang="cs-CZ" sz="2800" dirty="0" smtClean="0"/>
              <a:t>negative</a:t>
            </a:r>
            <a:r>
              <a:rPr lang="en-GB" sz="2800" dirty="0" smtClean="0"/>
              <a:t> </a:t>
            </a:r>
            <a:r>
              <a:rPr lang="en-GB" sz="2800" dirty="0"/>
              <a:t>(1) or </a:t>
            </a:r>
            <a:r>
              <a:rPr lang="cs-CZ" sz="2800" dirty="0" smtClean="0"/>
              <a:t>positive </a:t>
            </a:r>
            <a:r>
              <a:rPr lang="en-GB" sz="2800" dirty="0" smtClean="0"/>
              <a:t>(7</a:t>
            </a:r>
            <a:r>
              <a:rPr lang="en-GB" sz="2800" dirty="0"/>
              <a:t>)? </a:t>
            </a:r>
            <a:br>
              <a:rPr lang="en-GB" sz="2800" dirty="0"/>
            </a:br>
            <a:r>
              <a:rPr lang="cs-CZ" sz="2800" dirty="0"/>
              <a:t>(H2.2.4: </a:t>
            </a:r>
            <a:r>
              <a:rPr lang="cs-CZ" sz="2800" dirty="0" err="1" smtClean="0"/>
              <a:t>The</a:t>
            </a:r>
            <a:r>
              <a:rPr lang="cs-CZ" sz="2800" dirty="0" smtClean="0"/>
              <a:t> more pozitive </a:t>
            </a:r>
            <a:r>
              <a:rPr lang="cs-CZ" sz="2800" dirty="0" err="1" smtClean="0"/>
              <a:t>attitudes</a:t>
            </a:r>
            <a:r>
              <a:rPr lang="cs-CZ" sz="2800" dirty="0" smtClean="0"/>
              <a:t> </a:t>
            </a:r>
            <a:r>
              <a:rPr lang="cs-CZ" sz="2800" dirty="0" err="1" smtClean="0"/>
              <a:t>towards</a:t>
            </a:r>
            <a:r>
              <a:rPr lang="cs-CZ" sz="2800" dirty="0" smtClean="0"/>
              <a:t> </a:t>
            </a:r>
            <a:r>
              <a:rPr lang="cs-CZ" sz="2800" dirty="0" err="1" smtClean="0"/>
              <a:t>failure</a:t>
            </a:r>
            <a:r>
              <a:rPr lang="cs-CZ" sz="2800" dirty="0" smtClean="0"/>
              <a:t> 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better</a:t>
            </a:r>
            <a:r>
              <a:rPr lang="cs-CZ" sz="2800" dirty="0" smtClean="0"/>
              <a:t> </a:t>
            </a:r>
            <a:r>
              <a:rPr lang="cs-CZ" sz="2800" dirty="0" err="1" smtClean="0"/>
              <a:t>quantified</a:t>
            </a:r>
            <a:r>
              <a:rPr lang="cs-CZ" sz="2800" dirty="0" smtClean="0"/>
              <a:t> double </a:t>
            </a:r>
            <a:r>
              <a:rPr lang="cs-CZ" sz="2800" dirty="0" err="1" smtClean="0"/>
              <a:t>concrete</a:t>
            </a:r>
            <a:r>
              <a:rPr lang="cs-CZ" sz="2800" dirty="0" smtClean="0"/>
              <a:t> </a:t>
            </a:r>
            <a:r>
              <a:rPr lang="cs-CZ" sz="2800" dirty="0" err="1" smtClean="0"/>
              <a:t>keywords</a:t>
            </a:r>
            <a:r>
              <a:rPr lang="cs-CZ" sz="2800" dirty="0" smtClean="0"/>
              <a:t>)</a:t>
            </a:r>
            <a:endParaRPr lang="en-GB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686575"/>
              </p:ext>
            </p:extLst>
          </p:nvPr>
        </p:nvGraphicFramePr>
        <p:xfrm>
          <a:off x="741405" y="2026507"/>
          <a:ext cx="10612395" cy="4514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19353"/>
                <a:gridCol w="4193042"/>
              </a:tblGrid>
              <a:tr h="6449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effectLst/>
                        </a:rPr>
                        <a:t>Negative 1</a:t>
                      </a:r>
                      <a:endParaRPr lang="en-GB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1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449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449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3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3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449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4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4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449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5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5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449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6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6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449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effectLst/>
                        </a:rPr>
                        <a:t>Pozitive 7</a:t>
                      </a:r>
                      <a:endParaRPr lang="en-GB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7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5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2614"/>
          </a:xfrm>
        </p:spPr>
        <p:txBody>
          <a:bodyPr>
            <a:noAutofit/>
          </a:bodyPr>
          <a:lstStyle/>
          <a:p>
            <a:r>
              <a:rPr lang="cs-CZ" sz="2800" dirty="0" smtClean="0"/>
              <a:t>I </a:t>
            </a:r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offering</a:t>
            </a:r>
            <a:r>
              <a:rPr lang="cs-CZ" sz="2800" dirty="0" smtClean="0"/>
              <a:t> to </a:t>
            </a:r>
            <a:r>
              <a:rPr lang="cs-CZ" sz="2800" dirty="0" err="1" smtClean="0"/>
              <a:t>partners</a:t>
            </a:r>
            <a:r>
              <a:rPr lang="cs-CZ" sz="2800" dirty="0" smtClean="0"/>
              <a:t> </a:t>
            </a:r>
            <a:r>
              <a:rPr lang="cs-CZ" sz="2800" dirty="0" err="1" smtClean="0"/>
              <a:t>quantified</a:t>
            </a:r>
            <a:r>
              <a:rPr lang="cs-CZ" sz="2800" dirty="0" smtClean="0"/>
              <a:t>: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cs-CZ" sz="2800" dirty="0"/>
              <a:t>(H3 </a:t>
            </a:r>
            <a:r>
              <a:rPr lang="cs-CZ" sz="2800" dirty="0" err="1" smtClean="0"/>
              <a:t>Promotional</a:t>
            </a:r>
            <a:r>
              <a:rPr lang="cs-CZ" sz="2800" dirty="0" smtClean="0"/>
              <a:t> </a:t>
            </a:r>
            <a:r>
              <a:rPr lang="cs-CZ" sz="2800" dirty="0" err="1" smtClean="0"/>
              <a:t>plan</a:t>
            </a:r>
            <a:r>
              <a:rPr lang="cs-CZ" sz="2800" dirty="0" smtClean="0"/>
              <a:t> </a:t>
            </a:r>
            <a:r>
              <a:rPr lang="cs-CZ" sz="2800" dirty="0" err="1" smtClean="0"/>
              <a:t>brings</a:t>
            </a:r>
            <a:r>
              <a:rPr lang="cs-CZ" sz="2800" dirty="0" smtClean="0"/>
              <a:t> </a:t>
            </a:r>
            <a:r>
              <a:rPr lang="cs-CZ" sz="2800" dirty="0" err="1" smtClean="0"/>
              <a:t>higher</a:t>
            </a:r>
            <a:r>
              <a:rPr lang="cs-CZ" sz="2800" dirty="0" smtClean="0"/>
              <a:t> profit </a:t>
            </a:r>
            <a:r>
              <a:rPr lang="cs-CZ" sz="2800" dirty="0" err="1" smtClean="0"/>
              <a:t>than</a:t>
            </a:r>
            <a:r>
              <a:rPr lang="cs-CZ" sz="2800" dirty="0" smtClean="0"/>
              <a:t> </a:t>
            </a:r>
            <a:r>
              <a:rPr lang="cs-CZ" sz="2800" dirty="0" err="1" smtClean="0"/>
              <a:t>results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marketing </a:t>
            </a:r>
            <a:r>
              <a:rPr lang="cs-CZ" sz="2800" dirty="0" err="1" smtClean="0"/>
              <a:t>research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cs-CZ" sz="2800" dirty="0"/>
              <a:t>H3.1 </a:t>
            </a:r>
            <a:r>
              <a:rPr lang="cs-CZ" sz="2800" dirty="0" err="1" smtClean="0"/>
              <a:t>The</a:t>
            </a:r>
            <a:r>
              <a:rPr lang="cs-CZ" sz="2800" dirty="0" smtClean="0"/>
              <a:t> more positive </a:t>
            </a:r>
            <a:r>
              <a:rPr lang="cs-CZ" sz="2800" dirty="0" err="1" smtClean="0"/>
              <a:t>attitudes</a:t>
            </a:r>
            <a:r>
              <a:rPr lang="cs-CZ" sz="2800" dirty="0" smtClean="0"/>
              <a:t> </a:t>
            </a:r>
            <a:r>
              <a:rPr lang="cs-CZ" sz="2800" dirty="0" err="1" smtClean="0"/>
              <a:t>towards</a:t>
            </a:r>
            <a:r>
              <a:rPr lang="cs-CZ" sz="2800" dirty="0" smtClean="0"/>
              <a:t> </a:t>
            </a:r>
            <a:r>
              <a:rPr lang="cs-CZ" sz="2800" dirty="0" err="1" smtClean="0"/>
              <a:t>failure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higher</a:t>
            </a:r>
            <a:r>
              <a:rPr lang="cs-CZ" sz="2800" dirty="0" smtClean="0"/>
              <a:t> </a:t>
            </a:r>
            <a:r>
              <a:rPr lang="cs-CZ" sz="2800" dirty="0" err="1" smtClean="0"/>
              <a:t>costs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promotion</a:t>
            </a:r>
            <a:r>
              <a:rPr lang="cs-CZ" sz="2800" dirty="0" smtClean="0"/>
              <a:t>)</a:t>
            </a:r>
            <a:endParaRPr lang="en-GB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989832"/>
              </p:ext>
            </p:extLst>
          </p:nvPr>
        </p:nvGraphicFramePr>
        <p:xfrm>
          <a:off x="708453" y="2207739"/>
          <a:ext cx="11327027" cy="4563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1629"/>
                <a:gridCol w="4475398"/>
              </a:tblGrid>
              <a:tr h="91275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Standard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0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91275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Affect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1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91275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Slogan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91275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Loyalty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3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91275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Event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4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88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1275" y="598626"/>
            <a:ext cx="11302313" cy="2292855"/>
          </a:xfrm>
        </p:spPr>
        <p:txBody>
          <a:bodyPr>
            <a:noAutofit/>
          </a:bodyPr>
          <a:lstStyle/>
          <a:p>
            <a:r>
              <a:rPr lang="cs-CZ" sz="3600" dirty="0" err="1" smtClean="0"/>
              <a:t>Partners</a:t>
            </a:r>
            <a:r>
              <a:rPr lang="cs-CZ" sz="3600" dirty="0" smtClean="0"/>
              <a:t> </a:t>
            </a:r>
            <a:r>
              <a:rPr lang="cs-CZ" sz="3600" dirty="0" err="1" smtClean="0"/>
              <a:t>recognize</a:t>
            </a:r>
            <a:r>
              <a:rPr lang="cs-CZ" sz="3600" dirty="0" smtClean="0"/>
              <a:t> negative </a:t>
            </a:r>
            <a:r>
              <a:rPr lang="cs-CZ" sz="3600" dirty="0" err="1" smtClean="0"/>
              <a:t>from</a:t>
            </a:r>
            <a:r>
              <a:rPr lang="cs-CZ" sz="3600" dirty="0" smtClean="0"/>
              <a:t> positive </a:t>
            </a:r>
            <a:r>
              <a:rPr lang="cs-CZ" sz="3600" dirty="0" err="1" smtClean="0"/>
              <a:t>values</a:t>
            </a:r>
            <a:r>
              <a:rPr lang="cs-CZ" sz="3600" dirty="0" smtClean="0"/>
              <a:t> </a:t>
            </a:r>
            <a:r>
              <a:rPr lang="cs-CZ" sz="3600" dirty="0" err="1" smtClean="0"/>
              <a:t>at</a:t>
            </a:r>
            <a:r>
              <a:rPr lang="cs-CZ" sz="3600" dirty="0" smtClean="0"/>
              <a:t> </a:t>
            </a:r>
            <a:r>
              <a:rPr lang="cs-CZ" sz="3600" dirty="0" err="1" smtClean="0"/>
              <a:t>following</a:t>
            </a:r>
            <a:r>
              <a:rPr lang="cs-CZ" sz="3600" dirty="0" smtClean="0"/>
              <a:t> list: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cs-CZ" sz="3600" dirty="0"/>
              <a:t>(H3.2 </a:t>
            </a:r>
            <a:r>
              <a:rPr lang="cs-CZ" sz="3600" dirty="0" err="1" smtClean="0"/>
              <a:t>The</a:t>
            </a:r>
            <a:r>
              <a:rPr lang="cs-CZ" sz="3600" dirty="0" smtClean="0"/>
              <a:t> more positive </a:t>
            </a:r>
            <a:r>
              <a:rPr lang="cs-CZ" sz="3600" dirty="0" err="1" smtClean="0"/>
              <a:t>attitudes</a:t>
            </a:r>
            <a:r>
              <a:rPr lang="cs-CZ" sz="3600" dirty="0" smtClean="0"/>
              <a:t> to </a:t>
            </a:r>
            <a:r>
              <a:rPr lang="cs-CZ" sz="3600" dirty="0" err="1" smtClean="0"/>
              <a:t>failures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better</a:t>
            </a:r>
            <a:r>
              <a:rPr lang="cs-CZ" sz="3600" dirty="0" smtClean="0"/>
              <a:t> </a:t>
            </a:r>
            <a:r>
              <a:rPr lang="cs-CZ" sz="3600" dirty="0" err="1" smtClean="0"/>
              <a:t>performing</a:t>
            </a:r>
            <a:r>
              <a:rPr lang="cs-CZ" sz="3600" dirty="0" smtClean="0"/>
              <a:t> </a:t>
            </a:r>
            <a:r>
              <a:rPr lang="cs-CZ" sz="3600" dirty="0" err="1" smtClean="0"/>
              <a:t>partners</a:t>
            </a:r>
            <a:r>
              <a:rPr lang="cs-CZ" sz="3600" dirty="0" smtClean="0"/>
              <a:t>)</a:t>
            </a:r>
            <a:endParaRPr lang="en-GB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99346"/>
              </p:ext>
            </p:extLst>
          </p:nvPr>
        </p:nvGraphicFramePr>
        <p:xfrm>
          <a:off x="675504" y="2817343"/>
          <a:ext cx="11055178" cy="3789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7188"/>
                <a:gridCol w="4367990"/>
              </a:tblGrid>
              <a:tr h="6315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Performance </a:t>
                      </a:r>
                      <a:r>
                        <a:rPr lang="cs-CZ" sz="2800" dirty="0" err="1" smtClean="0">
                          <a:effectLst/>
                        </a:rPr>
                        <a:t>without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satisfaction</a:t>
                      </a:r>
                      <a:r>
                        <a:rPr lang="cs-CZ" sz="2800" baseline="0" dirty="0" smtClean="0">
                          <a:effectLst/>
                        </a:rPr>
                        <a:t> </a:t>
                      </a:r>
                      <a:r>
                        <a:rPr lang="cs-CZ" sz="2800" baseline="0" dirty="0" err="1" smtClean="0">
                          <a:effectLst/>
                        </a:rPr>
                        <a:t>of</a:t>
                      </a:r>
                      <a:r>
                        <a:rPr lang="cs-CZ" sz="2800" baseline="0" dirty="0" smtClean="0">
                          <a:effectLst/>
                        </a:rPr>
                        <a:t> </a:t>
                      </a:r>
                      <a:r>
                        <a:rPr lang="cs-CZ" sz="2800" baseline="0" dirty="0" err="1" smtClean="0">
                          <a:effectLst/>
                        </a:rPr>
                        <a:t>needs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-3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315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Performance </a:t>
                      </a:r>
                      <a:r>
                        <a:rPr lang="cs-CZ" sz="2800" dirty="0" err="1" smtClean="0">
                          <a:effectLst/>
                        </a:rPr>
                        <a:t>without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value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-2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315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Value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without</a:t>
                      </a:r>
                      <a:r>
                        <a:rPr lang="cs-CZ" sz="2800" dirty="0" smtClean="0">
                          <a:effectLst/>
                        </a:rPr>
                        <a:t> performance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-1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315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Resources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covering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needs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1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315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Implemented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innovation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315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Redistributed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idle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resources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3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6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Method</a:t>
            </a:r>
            <a:endParaRPr lang="en-GB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24" name="Skupina 23"/>
          <p:cNvGrpSpPr/>
          <p:nvPr/>
        </p:nvGrpSpPr>
        <p:grpSpPr>
          <a:xfrm>
            <a:off x="4069492" y="238897"/>
            <a:ext cx="7760043" cy="6619103"/>
            <a:chOff x="0" y="0"/>
            <a:chExt cx="6048375" cy="4162425"/>
          </a:xfrm>
        </p:grpSpPr>
        <p:sp>
          <p:nvSpPr>
            <p:cNvPr id="25" name="Rovnoramenný trojúhelník 24"/>
            <p:cNvSpPr/>
            <p:nvPr/>
          </p:nvSpPr>
          <p:spPr>
            <a:xfrm>
              <a:off x="1257300" y="800100"/>
              <a:ext cx="3505200" cy="28956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6" name="Rovnoramenný trojúhelník 25"/>
            <p:cNvSpPr/>
            <p:nvPr/>
          </p:nvSpPr>
          <p:spPr>
            <a:xfrm rot="10800000">
              <a:off x="1228725" y="1390650"/>
              <a:ext cx="3562350" cy="2771775"/>
            </a:xfrm>
            <a:prstGeom prst="triangle">
              <a:avLst>
                <a:gd name="adj" fmla="val 50267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1590675" y="457200"/>
              <a:ext cx="2838450" cy="2952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Double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concrete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supported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wish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0" y="3810000"/>
              <a:ext cx="2857500" cy="2762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Significant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results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3324225" y="3819525"/>
              <a:ext cx="2457450" cy="2857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Budgeted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results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123825" y="1390650"/>
              <a:ext cx="1085850" cy="13811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Scenarion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creative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destruction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4905375" y="1390650"/>
              <a:ext cx="1143000" cy="15335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Scenario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war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economy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Zaoblený obdélník 31"/>
            <p:cNvSpPr/>
            <p:nvPr/>
          </p:nvSpPr>
          <p:spPr>
            <a:xfrm>
              <a:off x="552450" y="9525"/>
              <a:ext cx="695325" cy="31432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H2.2.2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Zaoblený obdélník 32"/>
            <p:cNvSpPr/>
            <p:nvPr/>
          </p:nvSpPr>
          <p:spPr>
            <a:xfrm>
              <a:off x="4552950" y="19050"/>
              <a:ext cx="609600" cy="3048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H3.1</a:t>
              </a:r>
              <a:endParaRPr lang="en-GB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Zaoblený obdélník 33"/>
            <p:cNvSpPr/>
            <p:nvPr/>
          </p:nvSpPr>
          <p:spPr>
            <a:xfrm>
              <a:off x="3552825" y="933450"/>
              <a:ext cx="2343150" cy="3333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H1 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results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explained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Zaoblený obdélník 34"/>
            <p:cNvSpPr/>
            <p:nvPr/>
          </p:nvSpPr>
          <p:spPr>
            <a:xfrm>
              <a:off x="95250" y="904875"/>
              <a:ext cx="1962150" cy="3333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H2 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exceeded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results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Zaoblený obdélník 35"/>
            <p:cNvSpPr/>
            <p:nvPr/>
          </p:nvSpPr>
          <p:spPr>
            <a:xfrm>
              <a:off x="2295525" y="933450"/>
              <a:ext cx="1162050" cy="3238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H2.2.4 (WKR)</a:t>
              </a:r>
              <a:endParaRPr lang="en-GB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GB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7" name="Zaoblený obdélník 36"/>
            <p:cNvSpPr/>
            <p:nvPr/>
          </p:nvSpPr>
          <p:spPr>
            <a:xfrm>
              <a:off x="2705100" y="2466975"/>
              <a:ext cx="600075" cy="3333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H3.2</a:t>
              </a:r>
              <a:endParaRPr lang="en-GB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8" name="Zaoblený obdélník 37"/>
            <p:cNvSpPr/>
            <p:nvPr/>
          </p:nvSpPr>
          <p:spPr>
            <a:xfrm>
              <a:off x="2628900" y="2895600"/>
              <a:ext cx="790575" cy="3333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H2.2.1</a:t>
              </a:r>
              <a:endParaRPr lang="en-GB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0" name="Zaoblený obdélník 39"/>
            <p:cNvSpPr/>
            <p:nvPr/>
          </p:nvSpPr>
          <p:spPr>
            <a:xfrm>
              <a:off x="1524000" y="0"/>
              <a:ext cx="2695575" cy="3333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H3 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(support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restart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innovation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Zaoblený obdélník 40"/>
            <p:cNvSpPr/>
            <p:nvPr/>
          </p:nvSpPr>
          <p:spPr>
            <a:xfrm>
              <a:off x="4543425" y="3038475"/>
              <a:ext cx="1466850" cy="3333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H1.1 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r>
                <a:rPr lang="cs-CZ" sz="12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understanding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Zaoblený obdélník 41"/>
            <p:cNvSpPr/>
            <p:nvPr/>
          </p:nvSpPr>
          <p:spPr>
            <a:xfrm>
              <a:off x="4810125" y="3429000"/>
              <a:ext cx="1219200" cy="3238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H1.2 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r>
                <a:rPr lang="cs-CZ" sz="12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denying</a:t>
              </a:r>
              <a:r>
                <a:rPr lang="cs-CZ" sz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endParaRPr lang="en-GB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3" name="Zaoblený obdélník 42"/>
            <p:cNvSpPr/>
            <p:nvPr/>
          </p:nvSpPr>
          <p:spPr>
            <a:xfrm>
              <a:off x="133350" y="2914650"/>
              <a:ext cx="1314450" cy="3048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H2.1 (nástroje)</a:t>
              </a:r>
              <a:endParaRPr lang="en-GB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296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9880" y="0"/>
            <a:ext cx="10412240" cy="567382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Name – </a:t>
            </a:r>
            <a:r>
              <a:rPr lang="en-GB" sz="3600" dirty="0" smtClean="0"/>
              <a:t>topic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230" y="567382"/>
            <a:ext cx="11145570" cy="6068808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 smtClean="0"/>
              <a:t>Lucie</a:t>
            </a:r>
            <a:r>
              <a:rPr lang="en-GB" dirty="0" smtClean="0"/>
              <a:t> </a:t>
            </a:r>
            <a:r>
              <a:rPr lang="en-GB" dirty="0"/>
              <a:t>– decrease waste by edible packaging – better than skin of cucumber</a:t>
            </a:r>
          </a:p>
          <a:p>
            <a:r>
              <a:rPr lang="en-GB" dirty="0"/>
              <a:t>Premalatha – function</a:t>
            </a:r>
            <a:r>
              <a:rPr lang="en-US" dirty="0"/>
              <a:t>al </a:t>
            </a:r>
            <a:r>
              <a:rPr lang="en-GB" dirty="0"/>
              <a:t>raw broccoli  - gives more skills, weight loss, good for skin than other </a:t>
            </a:r>
            <a:r>
              <a:rPr lang="en-GB" dirty="0" smtClean="0"/>
              <a:t>vegetables</a:t>
            </a:r>
            <a:r>
              <a:rPr lang="en-GB" dirty="0"/>
              <a:t>.</a:t>
            </a:r>
          </a:p>
          <a:p>
            <a:r>
              <a:rPr lang="en-GB" dirty="0"/>
              <a:t>Eric – Robot </a:t>
            </a:r>
            <a:r>
              <a:rPr lang="en-GB" dirty="0" err="1"/>
              <a:t>hu</a:t>
            </a:r>
            <a:r>
              <a:rPr lang="fr-FR" dirty="0"/>
              <a:t>man interface</a:t>
            </a:r>
          </a:p>
          <a:p>
            <a:r>
              <a:rPr lang="fr-FR" dirty="0"/>
              <a:t>Elisa – </a:t>
            </a:r>
            <a:r>
              <a:rPr lang="fr-FR" dirty="0" err="1"/>
              <a:t>energy</a:t>
            </a:r>
            <a:r>
              <a:rPr lang="fr-FR" dirty="0"/>
              <a:t> : </a:t>
            </a:r>
            <a:r>
              <a:rPr lang="fr-FR" dirty="0" err="1"/>
              <a:t>creation</a:t>
            </a:r>
            <a:r>
              <a:rPr lang="fr-FR" dirty="0"/>
              <a:t> of a </a:t>
            </a:r>
            <a:r>
              <a:rPr lang="fr-FR" dirty="0" err="1"/>
              <a:t>luminous</a:t>
            </a:r>
            <a:r>
              <a:rPr lang="fr-FR" dirty="0"/>
              <a:t> </a:t>
            </a:r>
            <a:r>
              <a:rPr lang="fr-FR" dirty="0" err="1"/>
              <a:t>tree</a:t>
            </a:r>
            <a:r>
              <a:rPr lang="fr-FR" dirty="0"/>
              <a:t> (</a:t>
            </a:r>
            <a:r>
              <a:rPr lang="fr-FR" dirty="0" err="1"/>
              <a:t>with</a:t>
            </a:r>
            <a:r>
              <a:rPr lang="fr-FR" dirty="0"/>
              <a:t> DNA modification)</a:t>
            </a:r>
          </a:p>
          <a:p>
            <a:r>
              <a:rPr lang="fr-FR" dirty="0"/>
              <a:t>Margot – Pain </a:t>
            </a:r>
            <a:r>
              <a:rPr lang="fr-FR" dirty="0" err="1"/>
              <a:t>removal</a:t>
            </a:r>
            <a:endParaRPr lang="fr-FR" dirty="0"/>
          </a:p>
          <a:p>
            <a:r>
              <a:rPr lang="fr-FR" dirty="0"/>
              <a:t>Henri </a:t>
            </a:r>
            <a:r>
              <a:rPr lang="fr-FR" dirty="0" err="1"/>
              <a:t>gastronomic</a:t>
            </a:r>
            <a:r>
              <a:rPr lang="fr-FR" dirty="0"/>
              <a:t> restauration </a:t>
            </a:r>
            <a:r>
              <a:rPr lang="fr-FR" dirty="0" err="1"/>
              <a:t>based</a:t>
            </a:r>
            <a:r>
              <a:rPr lang="fr-FR" dirty="0"/>
              <a:t> on an </a:t>
            </a:r>
            <a:r>
              <a:rPr lang="fr-FR" dirty="0" err="1"/>
              <a:t>economy</a:t>
            </a:r>
            <a:r>
              <a:rPr lang="fr-FR" dirty="0"/>
              <a:t> of </a:t>
            </a:r>
            <a:r>
              <a:rPr lang="fr-FR" dirty="0" err="1"/>
              <a:t>scale</a:t>
            </a:r>
            <a:r>
              <a:rPr lang="fr-FR" dirty="0"/>
              <a:t> for people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cannot</a:t>
            </a:r>
            <a:r>
              <a:rPr lang="fr-FR" dirty="0"/>
              <a:t> ( fat, </a:t>
            </a:r>
            <a:r>
              <a:rPr lang="fr-FR" dirty="0" err="1"/>
              <a:t>overweight</a:t>
            </a:r>
            <a:r>
              <a:rPr lang="fr-FR" dirty="0"/>
              <a:t>) help </a:t>
            </a:r>
            <a:r>
              <a:rPr lang="fr-FR" dirty="0" err="1"/>
              <a:t>themself</a:t>
            </a:r>
            <a:r>
              <a:rPr lang="fr-FR" dirty="0"/>
              <a:t> </a:t>
            </a:r>
            <a:r>
              <a:rPr lang="fr-FR" dirty="0" err="1"/>
              <a:t>sense</a:t>
            </a:r>
            <a:r>
              <a:rPr lang="fr-FR" dirty="0"/>
              <a:t> by p</a:t>
            </a:r>
            <a:r>
              <a:rPr lang="en-US" dirty="0" err="1"/>
              <a:t>ain</a:t>
            </a:r>
            <a:r>
              <a:rPr lang="en-US" dirty="0"/>
              <a:t> </a:t>
            </a:r>
            <a:r>
              <a:rPr lang="en-US" dirty="0" err="1"/>
              <a:t>cumulation</a:t>
            </a:r>
            <a:endParaRPr lang="en-US" dirty="0"/>
          </a:p>
          <a:p>
            <a:r>
              <a:rPr lang="fr-FR" dirty="0"/>
              <a:t>Maud – Self promotion and </a:t>
            </a:r>
            <a:r>
              <a:rPr lang="fr-FR" dirty="0" err="1"/>
              <a:t>personal</a:t>
            </a:r>
            <a:r>
              <a:rPr lang="fr-FR" dirty="0"/>
              <a:t> </a:t>
            </a:r>
            <a:r>
              <a:rPr lang="fr-FR" dirty="0" err="1"/>
              <a:t>identity</a:t>
            </a:r>
            <a:r>
              <a:rPr lang="fr-FR" dirty="0"/>
              <a:t> protection </a:t>
            </a:r>
          </a:p>
          <a:p>
            <a:r>
              <a:rPr lang="fr-FR" dirty="0"/>
              <a:t>Maryline – a </a:t>
            </a:r>
            <a:r>
              <a:rPr lang="fr-FR" dirty="0" err="1"/>
              <a:t>mirror</a:t>
            </a:r>
            <a:r>
              <a:rPr lang="fr-FR" dirty="0"/>
              <a:t> </a:t>
            </a:r>
            <a:r>
              <a:rPr lang="fr-FR" dirty="0" err="1"/>
              <a:t>projecting</a:t>
            </a:r>
            <a:r>
              <a:rPr lang="fr-FR" dirty="0"/>
              <a:t> </a:t>
            </a:r>
            <a:r>
              <a:rPr lang="fr-FR" dirty="0" err="1"/>
              <a:t>diffrences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perception of </a:t>
            </a:r>
            <a:r>
              <a:rPr lang="fr-FR" dirty="0" err="1"/>
              <a:t>make</a:t>
            </a:r>
            <a:r>
              <a:rPr lang="fr-FR" dirty="0"/>
              <a:t>- up </a:t>
            </a:r>
            <a:r>
              <a:rPr lang="fr-FR" dirty="0" err="1"/>
              <a:t>from</a:t>
            </a:r>
            <a:r>
              <a:rPr lang="fr-FR" dirty="0"/>
              <a:t> perception of </a:t>
            </a:r>
            <a:r>
              <a:rPr lang="fr-FR" dirty="0" err="1"/>
              <a:t>others</a:t>
            </a:r>
            <a:r>
              <a:rPr lang="fr-FR" dirty="0"/>
              <a:t>.</a:t>
            </a:r>
          </a:p>
          <a:p>
            <a:r>
              <a:rPr lang="fr-FR" dirty="0"/>
              <a:t>Inès – </a:t>
            </a:r>
            <a:r>
              <a:rPr lang="fr-FR" dirty="0" err="1"/>
              <a:t>Transforming</a:t>
            </a:r>
            <a:r>
              <a:rPr lang="fr-FR" dirty="0"/>
              <a:t> car – s</a:t>
            </a:r>
            <a:r>
              <a:rPr lang="en-US" dirty="0" err="1"/>
              <a:t>aving</a:t>
            </a:r>
            <a:r>
              <a:rPr lang="en-US" dirty="0"/>
              <a:t> time of standing in ques</a:t>
            </a:r>
          </a:p>
          <a:p>
            <a:r>
              <a:rPr lang="en-US" dirty="0"/>
              <a:t> Yohan </a:t>
            </a:r>
            <a:r>
              <a:rPr lang="fr-FR" dirty="0"/>
              <a:t>– </a:t>
            </a:r>
            <a:r>
              <a:rPr lang="fr-FR" dirty="0" err="1"/>
              <a:t>playful</a:t>
            </a:r>
            <a:r>
              <a:rPr lang="fr-FR" dirty="0"/>
              <a:t> motivation</a:t>
            </a:r>
          </a:p>
          <a:p>
            <a:r>
              <a:rPr lang="en-US" dirty="0"/>
              <a:t>Kevin – opinion </a:t>
            </a:r>
            <a:r>
              <a:rPr lang="en-US" dirty="0" smtClean="0"/>
              <a:t>leader</a:t>
            </a:r>
          </a:p>
          <a:p>
            <a:r>
              <a:rPr lang="en-US" dirty="0" err="1" smtClean="0"/>
              <a:t>Tiphaine</a:t>
            </a:r>
            <a:r>
              <a:rPr lang="en-US" dirty="0" smtClean="0"/>
              <a:t>  - A way to follow and use our pet medical data for its performance</a:t>
            </a:r>
          </a:p>
          <a:p>
            <a:r>
              <a:rPr lang="en-US" dirty="0" smtClean="0"/>
              <a:t>Harmony - A way </a:t>
            </a:r>
            <a:r>
              <a:rPr lang="fr-FR" dirty="0"/>
              <a:t>t</a:t>
            </a:r>
            <a:r>
              <a:rPr lang="fr-FR" dirty="0" smtClean="0"/>
              <a:t>o </a:t>
            </a:r>
            <a:r>
              <a:rPr lang="fr-FR" dirty="0" err="1" smtClean="0"/>
              <a:t>pay</a:t>
            </a:r>
            <a:r>
              <a:rPr lang="fr-FR" dirty="0" smtClean="0"/>
              <a:t> by car keys due </a:t>
            </a:r>
            <a:r>
              <a:rPr lang="fr-FR" dirty="0" err="1" smtClean="0"/>
              <a:t>tio</a:t>
            </a:r>
            <a:r>
              <a:rPr lang="fr-FR" dirty="0" smtClean="0"/>
              <a:t> NFC chip </a:t>
            </a:r>
            <a:r>
              <a:rPr lang="fr-FR" dirty="0" err="1" smtClean="0"/>
              <a:t>inside</a:t>
            </a:r>
            <a:r>
              <a:rPr lang="fr-FR" dirty="0" smtClean="0"/>
              <a:t>. </a:t>
            </a:r>
            <a:r>
              <a:rPr lang="fr-FR" dirty="0" err="1" smtClean="0"/>
              <a:t>Customers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use key as </a:t>
            </a:r>
            <a:r>
              <a:rPr lang="fr-FR" dirty="0" err="1" smtClean="0"/>
              <a:t>tracking</a:t>
            </a:r>
            <a:r>
              <a:rPr lang="fr-FR" dirty="0" smtClean="0"/>
              <a:t> </a:t>
            </a:r>
            <a:r>
              <a:rPr lang="fr-FR" dirty="0" err="1" smtClean="0"/>
              <a:t>device</a:t>
            </a:r>
            <a:r>
              <a:rPr lang="fr-FR" dirty="0" smtClean="0"/>
              <a:t> </a:t>
            </a:r>
            <a:r>
              <a:rPr lang="fr-FR" dirty="0" err="1" smtClean="0"/>
              <a:t>checking</a:t>
            </a:r>
            <a:r>
              <a:rPr lang="fr-FR" dirty="0" smtClean="0"/>
              <a:t> servants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car and </a:t>
            </a:r>
            <a:r>
              <a:rPr lang="fr-FR" dirty="0" err="1" smtClean="0"/>
              <a:t>their</a:t>
            </a:r>
            <a:r>
              <a:rPr lang="fr-FR" dirty="0" smtClean="0"/>
              <a:t> performance. </a:t>
            </a:r>
          </a:p>
          <a:p>
            <a:r>
              <a:rPr lang="fr-FR" dirty="0" smtClean="0"/>
              <a:t>Marie, a </a:t>
            </a:r>
            <a:r>
              <a:rPr lang="fr-FR" dirty="0" err="1" smtClean="0"/>
              <a:t>way</a:t>
            </a:r>
            <a:r>
              <a:rPr lang="fr-FR" dirty="0" smtClean="0"/>
              <a:t> to explore </a:t>
            </a:r>
            <a:r>
              <a:rPr lang="fr-FR" dirty="0" err="1" smtClean="0"/>
              <a:t>inside</a:t>
            </a:r>
            <a:r>
              <a:rPr lang="fr-FR" dirty="0" smtClean="0"/>
              <a:t> </a:t>
            </a:r>
            <a:r>
              <a:rPr lang="fr-FR" dirty="0" err="1" smtClean="0"/>
              <a:t>human</a:t>
            </a:r>
            <a:r>
              <a:rPr lang="fr-FR" dirty="0" smtClean="0"/>
              <a:t> body and </a:t>
            </a:r>
            <a:r>
              <a:rPr lang="fr-FR" dirty="0" err="1" smtClean="0"/>
              <a:t>prevent</a:t>
            </a:r>
            <a:r>
              <a:rPr lang="fr-FR" dirty="0" smtClean="0"/>
              <a:t> </a:t>
            </a:r>
            <a:r>
              <a:rPr lang="fr-FR" dirty="0" err="1" smtClean="0"/>
              <a:t>disease</a:t>
            </a:r>
            <a:r>
              <a:rPr lang="fr-FR" dirty="0" smtClean="0"/>
              <a:t> by </a:t>
            </a:r>
            <a:r>
              <a:rPr lang="fr-FR" dirty="0" err="1" smtClean="0"/>
              <a:t>contrasting</a:t>
            </a:r>
            <a:r>
              <a:rPr lang="fr-FR" dirty="0" smtClean="0"/>
              <a:t> </a:t>
            </a:r>
            <a:r>
              <a:rPr lang="fr-FR" dirty="0" err="1" smtClean="0"/>
              <a:t>pictures</a:t>
            </a:r>
            <a:r>
              <a:rPr lang="fr-FR" dirty="0" smtClean="0"/>
              <a:t> of </a:t>
            </a:r>
            <a:r>
              <a:rPr lang="fr-FR" dirty="0" err="1" smtClean="0"/>
              <a:t>video</a:t>
            </a:r>
            <a:r>
              <a:rPr lang="fr-FR" dirty="0" smtClean="0"/>
              <a:t> cap cameras for </a:t>
            </a:r>
            <a:r>
              <a:rPr lang="fr-FR" dirty="0" err="1" smtClean="0"/>
              <a:t>diagnosis</a:t>
            </a:r>
            <a:endParaRPr lang="fr-FR" dirty="0" smtClean="0"/>
          </a:p>
          <a:p>
            <a:r>
              <a:rPr lang="fr-FR" dirty="0" smtClean="0"/>
              <a:t>Linda: </a:t>
            </a:r>
            <a:r>
              <a:rPr lang="fr-FR" dirty="0" err="1" smtClean="0"/>
              <a:t>Increased</a:t>
            </a:r>
            <a:r>
              <a:rPr lang="fr-FR" dirty="0" smtClean="0"/>
              <a:t> turnover </a:t>
            </a:r>
            <a:r>
              <a:rPr lang="fr-FR" dirty="0" err="1" smtClean="0"/>
              <a:t>ov</a:t>
            </a:r>
            <a:r>
              <a:rPr lang="fr-FR" dirty="0" smtClean="0"/>
              <a:t> cold </a:t>
            </a:r>
            <a:r>
              <a:rPr lang="fr-FR" dirty="0" err="1" smtClean="0"/>
              <a:t>ironing</a:t>
            </a:r>
            <a:r>
              <a:rPr lang="fr-FR" dirty="0" smtClean="0"/>
              <a:t> </a:t>
            </a:r>
            <a:r>
              <a:rPr lang="fr-FR" dirty="0" err="1" smtClean="0"/>
              <a:t>equipment</a:t>
            </a:r>
            <a:r>
              <a:rPr lang="fr-FR" dirty="0" smtClean="0"/>
              <a:t> due to </a:t>
            </a:r>
            <a:r>
              <a:rPr lang="fr-FR" dirty="0" err="1" smtClean="0"/>
              <a:t>promotional</a:t>
            </a:r>
            <a:r>
              <a:rPr lang="fr-FR" dirty="0" smtClean="0"/>
              <a:t> message</a:t>
            </a:r>
          </a:p>
          <a:p>
            <a:r>
              <a:rPr lang="en-US" dirty="0" err="1" smtClean="0"/>
              <a:t>Andrianina</a:t>
            </a:r>
            <a:r>
              <a:rPr lang="en-US" dirty="0" smtClean="0"/>
              <a:t>. Market segment of heart beet and blood pressure measuring facility will be offered to improve their performance by wearing the belt and watches through central data processing. </a:t>
            </a: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257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541475"/>
              </p:ext>
            </p:extLst>
          </p:nvPr>
        </p:nvGraphicFramePr>
        <p:xfrm>
          <a:off x="-1" y="-172047"/>
          <a:ext cx="13199997" cy="87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771"/>
                <a:gridCol w="3406571"/>
                <a:gridCol w="7688655"/>
              </a:tblGrid>
              <a:tr h="725081">
                <a:tc>
                  <a:txBody>
                    <a:bodyPr/>
                    <a:lstStyle/>
                    <a:p>
                      <a:r>
                        <a:rPr lang="fr-FR" dirty="0" smtClean="0"/>
                        <a:t>N</a:t>
                      </a:r>
                      <a:r>
                        <a:rPr lang="en-US" dirty="0" smtClean="0"/>
                        <a:t>AME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COMPETITIVE VARIABLE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MANIPULATED VARIABLES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BLEVAS MARYLINE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Sold</a:t>
                      </a:r>
                      <a:r>
                        <a:rPr lang="fr-FR" dirty="0" smtClean="0"/>
                        <a:t> beauty perception of </a:t>
                      </a:r>
                      <a:r>
                        <a:rPr lang="fr-FR" dirty="0" err="1" smtClean="0"/>
                        <a:t>others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camera, opinion</a:t>
                      </a:r>
                      <a:r>
                        <a:rPr lang="fr-FR" baseline="0" dirty="0" smtClean="0"/>
                        <a:t> of trainer, </a:t>
                      </a:r>
                      <a:r>
                        <a:rPr lang="fr-FR" baseline="0" dirty="0" err="1" smtClean="0"/>
                        <a:t>makeup</a:t>
                      </a:r>
                      <a:r>
                        <a:rPr lang="fr-FR" dirty="0" smtClean="0"/>
                        <a:t>, digital, interactive </a:t>
                      </a:r>
                      <a:r>
                        <a:rPr lang="fr-FR" dirty="0" err="1" smtClean="0"/>
                        <a:t>screen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CASTELAIN KEVIN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CHOUROUQ INES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Saving</a:t>
                      </a:r>
                      <a:r>
                        <a:rPr lang="en-US" baseline="0" dirty="0" smtClean="0"/>
                        <a:t> time in jam (30 sec; fit ; function)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Shape transformation (robot), </a:t>
                      </a:r>
                      <a:r>
                        <a:rPr lang="fr-FR" baseline="0" dirty="0" err="1" smtClean="0"/>
                        <a:t>storage</a:t>
                      </a:r>
                      <a:r>
                        <a:rPr lang="fr-FR" baseline="0" dirty="0" smtClean="0"/>
                        <a:t> of </a:t>
                      </a:r>
                      <a:r>
                        <a:rPr lang="fr-FR" baseline="0" dirty="0" err="1" smtClean="0"/>
                        <a:t>spare</a:t>
                      </a:r>
                      <a:r>
                        <a:rPr lang="fr-FR" baseline="0" dirty="0" smtClean="0"/>
                        <a:t> parts, </a:t>
                      </a:r>
                      <a:r>
                        <a:rPr lang="fr-FR" baseline="0" dirty="0" err="1" smtClean="0"/>
                        <a:t>manipulators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baseline="0" dirty="0" err="1" smtClean="0"/>
                        <a:t>steering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mechanism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DUPONT MARGOT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Removal</a:t>
                      </a:r>
                      <a:r>
                        <a:rPr lang="fr-FR" baseline="0" dirty="0" smtClean="0"/>
                        <a:t> pain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Heels</a:t>
                      </a:r>
                      <a:r>
                        <a:rPr lang="fr-FR" dirty="0" smtClean="0"/>
                        <a:t>, </a:t>
                      </a:r>
                      <a:r>
                        <a:rPr lang="fr-FR" baseline="0" dirty="0" err="1" smtClean="0"/>
                        <a:t>chronic</a:t>
                      </a:r>
                      <a:r>
                        <a:rPr lang="fr-FR" baseline="0" dirty="0" smtClean="0"/>
                        <a:t> pain and </a:t>
                      </a:r>
                      <a:r>
                        <a:rPr lang="fr-FR" baseline="0" dirty="0" err="1" smtClean="0"/>
                        <a:t>person</a:t>
                      </a:r>
                      <a:r>
                        <a:rPr lang="fr-FR" baseline="0" dirty="0" smtClean="0"/>
                        <a:t> not feeling pain, muscle tension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DUTHOIT HENRI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 </a:t>
                      </a:r>
                      <a:r>
                        <a:rPr lang="fr-FR" dirty="0" err="1" smtClean="0"/>
                        <a:t>obesity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realised</a:t>
                      </a:r>
                      <a:r>
                        <a:rPr lang="fr-FR" dirty="0" smtClean="0"/>
                        <a:t> by </a:t>
                      </a:r>
                      <a:r>
                        <a:rPr lang="fr-FR" dirty="0" err="1" smtClean="0"/>
                        <a:t>Fast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food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market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Forth </a:t>
                      </a:r>
                      <a:r>
                        <a:rPr lang="fr-FR" dirty="0" err="1" smtClean="0"/>
                        <a:t>Nutritional</a:t>
                      </a:r>
                      <a:r>
                        <a:rPr lang="fr-FR" baseline="0" dirty="0" smtClean="0"/>
                        <a:t> values, </a:t>
                      </a:r>
                      <a:r>
                        <a:rPr lang="fr-FR" baseline="0" dirty="0" err="1" smtClean="0"/>
                        <a:t>eaters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will</a:t>
                      </a:r>
                      <a:r>
                        <a:rPr lang="fr-FR" baseline="0" dirty="0" smtClean="0"/>
                        <a:t> have to </a:t>
                      </a:r>
                      <a:r>
                        <a:rPr lang="fr-FR" baseline="0" dirty="0" err="1" smtClean="0"/>
                        <a:t>obey</a:t>
                      </a:r>
                      <a:r>
                        <a:rPr lang="fr-FR" baseline="0" dirty="0" smtClean="0"/>
                        <a:t>: volume, </a:t>
                      </a:r>
                      <a:r>
                        <a:rPr lang="fr-FR" baseline="0" dirty="0" err="1" smtClean="0"/>
                        <a:t>sugar</a:t>
                      </a:r>
                      <a:r>
                        <a:rPr lang="fr-FR" baseline="0" dirty="0" smtClean="0"/>
                        <a:t>, fat, </a:t>
                      </a:r>
                      <a:r>
                        <a:rPr lang="fr-FR" baseline="0" dirty="0" err="1" smtClean="0"/>
                        <a:t>proteines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baseline="0" dirty="0" err="1" smtClean="0"/>
                        <a:t>carbon</a:t>
                      </a:r>
                      <a:r>
                        <a:rPr lang="fr-FR" baseline="0" dirty="0" smtClean="0"/>
                        <a:t> to </a:t>
                      </a:r>
                      <a:r>
                        <a:rPr lang="fr-FR" baseline="0" dirty="0" err="1" smtClean="0"/>
                        <a:t>protein</a:t>
                      </a:r>
                      <a:r>
                        <a:rPr lang="fr-FR" baseline="0" dirty="0" smtClean="0"/>
                        <a:t> ratio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ETWEIN LUCIE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Decrease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waste</a:t>
                      </a:r>
                      <a:r>
                        <a:rPr lang="fr-FR" dirty="0" smtClean="0"/>
                        <a:t>: </a:t>
                      </a:r>
                      <a:r>
                        <a:rPr lang="en-US" dirty="0" smtClean="0"/>
                        <a:t>digestion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Edibility</a:t>
                      </a:r>
                      <a:r>
                        <a:rPr lang="fr-FR" dirty="0" smtClean="0"/>
                        <a:t>, oxydation, </a:t>
                      </a:r>
                      <a:r>
                        <a:rPr lang="fr-FR" dirty="0" err="1" smtClean="0"/>
                        <a:t>diatetic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effect</a:t>
                      </a:r>
                      <a:r>
                        <a:rPr lang="fr-FR" dirty="0" smtClean="0"/>
                        <a:t>; </a:t>
                      </a:r>
                      <a:r>
                        <a:rPr lang="fr-FR" dirty="0" err="1" smtClean="0"/>
                        <a:t>roughage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GLAD YOHAN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Short time of</a:t>
                      </a:r>
                      <a:r>
                        <a:rPr lang="fr-FR" baseline="0" dirty="0" smtClean="0"/>
                        <a:t> change of attitude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gaming, stress: </a:t>
                      </a:r>
                      <a:r>
                        <a:rPr lang="fr-FR" dirty="0" err="1" smtClean="0"/>
                        <a:t>joy</a:t>
                      </a:r>
                      <a:r>
                        <a:rPr lang="fr-FR" dirty="0" smtClean="0"/>
                        <a:t>,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skill</a:t>
                      </a:r>
                      <a:r>
                        <a:rPr lang="fr-FR" baseline="0" dirty="0" smtClean="0"/>
                        <a:t> – time </a:t>
                      </a:r>
                      <a:r>
                        <a:rPr lang="fr-FR" baseline="0" dirty="0" err="1" smtClean="0"/>
                        <a:t>spent</a:t>
                      </a:r>
                      <a:r>
                        <a:rPr lang="fr-FR" baseline="0" dirty="0" smtClean="0"/>
                        <a:t> for </a:t>
                      </a:r>
                      <a:r>
                        <a:rPr lang="fr-FR" baseline="0" dirty="0" err="1" smtClean="0"/>
                        <a:t>product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manufacturing</a:t>
                      </a:r>
                      <a:endParaRPr lang="fr-FR" dirty="0"/>
                    </a:p>
                  </a:txBody>
                  <a:tcPr/>
                </a:tc>
              </a:tr>
              <a:tr h="50057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LEPICIER MAUD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self-</a:t>
                      </a:r>
                      <a:r>
                        <a:rPr lang="fr-FR" baseline="0" dirty="0" err="1" smtClean="0"/>
                        <a:t>esteem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or </a:t>
                      </a:r>
                      <a:r>
                        <a:rPr lang="fr-FR" dirty="0" err="1" smtClean="0"/>
                        <a:t>identity</a:t>
                      </a:r>
                      <a:r>
                        <a:rPr lang="fr-FR" dirty="0" smtClean="0"/>
                        <a:t> protection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Improve</a:t>
                      </a:r>
                      <a:r>
                        <a:rPr lang="fr-FR" dirty="0" smtClean="0"/>
                        <a:t> self-promotion; le</a:t>
                      </a:r>
                      <a:r>
                        <a:rPr lang="en-US" dirty="0" err="1" smtClean="0"/>
                        <a:t>arning</a:t>
                      </a:r>
                      <a:r>
                        <a:rPr lang="en-US" baseline="0" dirty="0" smtClean="0"/>
                        <a:t> time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OCCHIO MARIE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Fidelity</a:t>
                      </a:r>
                      <a:r>
                        <a:rPr lang="fr-FR" baseline="0" dirty="0" smtClean="0"/>
                        <a:t> </a:t>
                      </a:r>
                      <a:r>
                        <a:rPr lang="en-US" baseline="0" dirty="0" smtClean="0"/>
                        <a:t>of picture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Models</a:t>
                      </a:r>
                      <a:r>
                        <a:rPr lang="fr-FR" dirty="0" smtClean="0"/>
                        <a:t> – of </a:t>
                      </a:r>
                      <a:r>
                        <a:rPr lang="fr-FR" dirty="0" err="1" smtClean="0"/>
                        <a:t>organs</a:t>
                      </a:r>
                      <a:r>
                        <a:rPr lang="fr-FR" dirty="0" smtClean="0"/>
                        <a:t>; sh</a:t>
                      </a:r>
                      <a:r>
                        <a:rPr lang="en-US" dirty="0" err="1" smtClean="0"/>
                        <a:t>ades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cuts, darkness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Contrasting</a:t>
                      </a:r>
                      <a:r>
                        <a:rPr lang="fr-FR" dirty="0" smtClean="0"/>
                        <a:t> p</a:t>
                      </a:r>
                      <a:r>
                        <a:rPr lang="en-US" dirty="0" err="1" smtClean="0"/>
                        <a:t>atterns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PERQUIN ELISA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RAKOTONDRAVONY</a:t>
                      </a:r>
                      <a:r>
                        <a:rPr lang="en-US" sz="1200" baseline="0" dirty="0" smtClean="0"/>
                        <a:t> LUCIENNE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Web application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p</a:t>
                      </a:r>
                      <a:r>
                        <a:rPr lang="fr-FR" dirty="0" err="1" smtClean="0"/>
                        <a:t>reventing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heart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atack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Watch, </a:t>
                      </a:r>
                      <a:r>
                        <a:rPr lang="fr-FR" dirty="0" err="1" smtClean="0"/>
                        <a:t>medical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urgency</a:t>
                      </a:r>
                      <a:r>
                        <a:rPr lang="fr-FR" dirty="0" smtClean="0"/>
                        <a:t>, data </a:t>
                      </a:r>
                      <a:r>
                        <a:rPr lang="fr-FR" dirty="0" err="1" smtClean="0"/>
                        <a:t>mining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REGINE ERIC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Survival</a:t>
                      </a:r>
                      <a:r>
                        <a:rPr lang="fr-FR" dirty="0" smtClean="0"/>
                        <a:t> rate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err="1" smtClean="0"/>
                        <a:t>Shortening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shock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baseline="0" dirty="0" err="1" smtClean="0"/>
                        <a:t>Operator</a:t>
                      </a:r>
                      <a:r>
                        <a:rPr lang="fr-FR" baseline="0" dirty="0" smtClean="0"/>
                        <a:t> situation </a:t>
                      </a:r>
                      <a:r>
                        <a:rPr lang="fr-FR" baseline="0" dirty="0" err="1" smtClean="0"/>
                        <a:t>awareness</a:t>
                      </a:r>
                      <a:r>
                        <a:rPr lang="fr-FR" baseline="0" dirty="0" smtClean="0"/>
                        <a:t>, HRC (</a:t>
                      </a:r>
                      <a:r>
                        <a:rPr lang="fr-FR" baseline="0" dirty="0" err="1" smtClean="0"/>
                        <a:t>Human</a:t>
                      </a:r>
                      <a:r>
                        <a:rPr lang="fr-FR" baseline="0" dirty="0" smtClean="0"/>
                        <a:t> Robot Coordination)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RICATE TIPHAINE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Improve</a:t>
                      </a:r>
                      <a:r>
                        <a:rPr lang="fr-FR" dirty="0" smtClean="0"/>
                        <a:t> pet performance, </a:t>
                      </a:r>
                      <a:r>
                        <a:rPr lang="fr-FR" dirty="0" err="1" smtClean="0"/>
                        <a:t>immediatly</a:t>
                      </a:r>
                      <a:r>
                        <a:rPr lang="fr-FR" baseline="0" dirty="0" smtClean="0"/>
                        <a:t> stop intention of dog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Drugs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food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therapy</a:t>
                      </a:r>
                      <a:r>
                        <a:rPr lang="fr-FR" dirty="0" smtClean="0"/>
                        <a:t>, massages, love, </a:t>
                      </a:r>
                      <a:r>
                        <a:rPr lang="fr-FR" dirty="0" err="1" smtClean="0"/>
                        <a:t>pleasent</a:t>
                      </a:r>
                      <a:r>
                        <a:rPr lang="fr-FR" dirty="0" smtClean="0"/>
                        <a:t> area 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SIMON KEVIN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err="1" smtClean="0"/>
                        <a:t>Bargain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followers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credibility</a:t>
                      </a:r>
                      <a:r>
                        <a:rPr lang="fr-FR" dirty="0" smtClean="0"/>
                        <a:t>,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share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baseline="0" dirty="0" err="1" smtClean="0"/>
                        <a:t>personnality</a:t>
                      </a:r>
                      <a:r>
                        <a:rPr lang="fr-FR" baseline="0" dirty="0" smtClean="0"/>
                        <a:t>, social network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 discount, traceability,</a:t>
                      </a:r>
                      <a:r>
                        <a:rPr lang="en-US" baseline="0" dirty="0" smtClean="0"/>
                        <a:t> price/quality ratio. </a:t>
                      </a:r>
                      <a:r>
                        <a:rPr lang="en-US" baseline="0" dirty="0" err="1" smtClean="0"/>
                        <a:t>CoO</a:t>
                      </a:r>
                      <a:r>
                        <a:rPr lang="en-US" baseline="0" dirty="0" smtClean="0"/>
                        <a:t> cost of </a:t>
                      </a:r>
                      <a:r>
                        <a:rPr lang="en-US" baseline="0" dirty="0" err="1" smtClean="0"/>
                        <a:t>ownwership</a:t>
                      </a:r>
                      <a:r>
                        <a:rPr lang="en-US" baseline="0" dirty="0" smtClean="0"/>
                        <a:t>. ROI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SURESH PREMALATHA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Increase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survival</a:t>
                      </a:r>
                      <a:r>
                        <a:rPr lang="fr-FR" dirty="0" smtClean="0"/>
                        <a:t> rate, pain-free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Medicine</a:t>
                      </a:r>
                      <a:r>
                        <a:rPr lang="fr-FR" dirty="0" smtClean="0"/>
                        <a:t>- free , </a:t>
                      </a:r>
                      <a:r>
                        <a:rPr lang="fr-FR" dirty="0" err="1" smtClean="0"/>
                        <a:t>specify</a:t>
                      </a:r>
                      <a:r>
                        <a:rPr lang="fr-FR" baseline="0" dirty="0" smtClean="0"/>
                        <a:t> for </a:t>
                      </a:r>
                      <a:r>
                        <a:rPr lang="fr-FR" baseline="0" dirty="0" err="1" smtClean="0"/>
                        <a:t>liking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baseline="0" dirty="0" err="1" smtClean="0"/>
                        <a:t>enjoyment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TRAD LINDA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Reduce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energy</a:t>
                      </a:r>
                      <a:r>
                        <a:rPr lang="fr-FR" baseline="0" dirty="0" smtClean="0"/>
                        <a:t> (5 seconds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cold </a:t>
                      </a:r>
                      <a:r>
                        <a:rPr lang="fr-FR" baseline="0" dirty="0" err="1" smtClean="0"/>
                        <a:t>steam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baseline="0" dirty="0" err="1" smtClean="0"/>
                        <a:t>ironing</a:t>
                      </a:r>
                      <a:r>
                        <a:rPr lang="fr-FR" baseline="0" dirty="0" smtClean="0"/>
                        <a:t>, 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VIGNERON</a:t>
                      </a:r>
                      <a:r>
                        <a:rPr lang="en-US" sz="1200" baseline="0" dirty="0" smtClean="0"/>
                        <a:t> HARMONY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Real-time surveillance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GPS trackers, </a:t>
                      </a:r>
                      <a:r>
                        <a:rPr lang="fr-FR" baseline="0" dirty="0" err="1" smtClean="0"/>
                        <a:t>alarm</a:t>
                      </a:r>
                      <a:r>
                        <a:rPr lang="fr-FR" baseline="0" dirty="0" smtClean="0"/>
                        <a:t> system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787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0533" y="-89887"/>
            <a:ext cx="10515600" cy="1325563"/>
          </a:xfrm>
        </p:spPr>
        <p:txBody>
          <a:bodyPr/>
          <a:lstStyle/>
          <a:p>
            <a:r>
              <a:rPr lang="en-GB" dirty="0"/>
              <a:t>Findings and plans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238" y="845527"/>
            <a:ext cx="10761452" cy="601247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800" dirty="0" smtClean="0"/>
              <a:t>Recall </a:t>
            </a:r>
            <a:r>
              <a:rPr lang="en-GB" sz="1800" dirty="0"/>
              <a:t>previous comments </a:t>
            </a:r>
            <a:r>
              <a:rPr lang="en-GB" sz="1800" dirty="0" smtClean="0"/>
              <a:t>here ……………………………… List </a:t>
            </a:r>
            <a:r>
              <a:rPr lang="en-GB" sz="1800" dirty="0"/>
              <a:t>derived variables, its sources and questions here</a:t>
            </a:r>
            <a:r>
              <a:rPr lang="en-GB" sz="1800" dirty="0" smtClean="0"/>
              <a:t>: …………………………………….. List </a:t>
            </a:r>
            <a:r>
              <a:rPr lang="en-GB" sz="1800" dirty="0"/>
              <a:t>expected answers here</a:t>
            </a:r>
            <a:r>
              <a:rPr lang="en-GB" sz="1800" dirty="0" smtClean="0"/>
              <a:t>: ……………………………………..</a:t>
            </a: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800" dirty="0"/>
              <a:t>I. Name of innovation </a:t>
            </a:r>
            <a:r>
              <a:rPr lang="en-GB" sz="1800" dirty="0" smtClean="0"/>
              <a:t>.......Topic&gt; fast learning..(</a:t>
            </a:r>
            <a:r>
              <a:rPr lang="en-GB" sz="1800" dirty="0"/>
              <a:t>put topic here and replace it by final tested factor, which will be put into standard and improves </a:t>
            </a:r>
            <a:r>
              <a:rPr lang="en-GB" sz="1800" dirty="0" err="1" smtClean="0"/>
              <a:t>prodct</a:t>
            </a:r>
            <a:r>
              <a:rPr lang="en-GB" sz="1800" dirty="0" smtClean="0"/>
              <a:t> </a:t>
            </a:r>
            <a:r>
              <a:rPr lang="en-GB" sz="1800" dirty="0"/>
              <a:t>success</a:t>
            </a:r>
            <a:r>
              <a:rPr lang="en-GB" sz="1800" dirty="0" smtClean="0"/>
              <a:t>). Source </a:t>
            </a:r>
            <a:r>
              <a:rPr lang="en-GB" sz="1800" dirty="0"/>
              <a:t>findings: (Cite source </a:t>
            </a:r>
            <a:r>
              <a:rPr lang="en-GB" sz="1800" b="1" dirty="0" smtClean="0"/>
              <a:t>keywords- </a:t>
            </a:r>
            <a:r>
              <a:rPr lang="en-GB" sz="1800" b="1" dirty="0" err="1" smtClean="0"/>
              <a:t>ti</a:t>
            </a:r>
            <a:r>
              <a:rPr lang="en-US" sz="1800" b="1" dirty="0" smtClean="0"/>
              <a:t>me, list of factors, sorted, construct, object, attribute, scale, evaluation. </a:t>
            </a:r>
            <a:r>
              <a:rPr lang="en-GB" sz="1800" b="1" dirty="0" smtClean="0"/>
              <a:t>, </a:t>
            </a:r>
            <a:r>
              <a:rPr lang="en-GB" sz="1800" b="1" dirty="0"/>
              <a:t>its </a:t>
            </a:r>
            <a:r>
              <a:rPr lang="en-GB" sz="1800" b="1" dirty="0" smtClean="0"/>
              <a:t>values – hours, money, marks/ </a:t>
            </a:r>
            <a:r>
              <a:rPr lang="en-GB" sz="1800" b="1" dirty="0"/>
              <a:t>experiences with source values of tested </a:t>
            </a:r>
            <a:r>
              <a:rPr lang="en-GB" sz="1800" b="1" dirty="0" smtClean="0"/>
              <a:t>factors – examples of born </a:t>
            </a:r>
            <a:r>
              <a:rPr lang="en-GB" sz="1800" b="1" dirty="0" err="1" smtClean="0"/>
              <a:t>globals</a:t>
            </a:r>
            <a:r>
              <a:rPr lang="en-GB" sz="1800" dirty="0" smtClean="0"/>
              <a:t>)</a:t>
            </a:r>
            <a:r>
              <a:rPr lang="cs-CZ" sz="1800" dirty="0" smtClean="0"/>
              <a:t> </a:t>
            </a:r>
            <a:r>
              <a:rPr lang="en-GB" sz="1800" dirty="0"/>
              <a:t>... </a:t>
            </a:r>
            <a:r>
              <a:rPr lang="en-GB" sz="1800" dirty="0">
                <a:hlinkClick r:id="rId2"/>
              </a:rPr>
              <a:t>http://ac.els-cdn.com/S1877050915009242/1-s2.0-S1877050915009242-main.pdf?_</a:t>
            </a:r>
            <a:r>
              <a:rPr lang="en-GB" sz="1800" dirty="0" smtClean="0">
                <a:hlinkClick r:id="rId2"/>
              </a:rPr>
              <a:t>tid=8bce0c2e-e6d3-11e6-88dc-00000aab0f6c&amp;acdnat=1485770874_5f50418f299d644a718112d43c859205</a:t>
            </a:r>
            <a:r>
              <a:rPr lang="en-GB" sz="1800" dirty="0" smtClean="0"/>
              <a:t> ......</a:t>
            </a:r>
            <a:r>
              <a:rPr lang="en-GB" sz="1800" dirty="0" err="1" smtClean="0"/>
              <a:t>IoT</a:t>
            </a:r>
            <a:r>
              <a:rPr lang="en-GB" sz="1800" dirty="0" smtClean="0"/>
              <a:t>, INDICES SCANNING POSITION, FITTING IT WITH ORDER. OPTIMISING LOGISTICS....... The single obligatory question&gt; What experience do you have with … </a:t>
            </a:r>
            <a:r>
              <a:rPr lang="en-GB" sz="1800" dirty="0"/>
              <a:t>time of learning … </a:t>
            </a:r>
            <a:r>
              <a:rPr lang="en-GB" sz="1800" dirty="0" smtClean="0"/>
              <a:t>… 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800" dirty="0" smtClean="0"/>
              <a:t>II</a:t>
            </a:r>
            <a:r>
              <a:rPr lang="en-GB" sz="1800" dirty="0"/>
              <a:t>. I personally plan to reach by innovation  </a:t>
            </a:r>
            <a:r>
              <a:rPr lang="en-GB" sz="1800" dirty="0" smtClean="0"/>
              <a:t>..TO SELL PACKED PRODUCTS THROUGH OPEN SOURCE SOFTWARE LIBRARY. </a:t>
            </a:r>
            <a:r>
              <a:rPr lang="en-GB" sz="1800" dirty="0"/>
              <a:t>(insert the name  and effect of competitive factor improving product performance</a:t>
            </a:r>
            <a:r>
              <a:rPr lang="en-GB" sz="1800" dirty="0" smtClean="0"/>
              <a:t>)</a:t>
            </a: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800" dirty="0"/>
              <a:t>List manipulated variables</a:t>
            </a:r>
            <a:r>
              <a:rPr lang="en-GB" sz="1800" dirty="0" smtClean="0"/>
              <a:t>:...GPS CO/ORDINATES, </a:t>
            </a:r>
            <a:r>
              <a:rPr lang="en-GB" sz="1800" dirty="0" err="1" smtClean="0"/>
              <a:t>iBEACON</a:t>
            </a:r>
            <a:r>
              <a:rPr lang="en-GB" sz="1800" dirty="0" smtClean="0"/>
              <a:t>, object properties, order........</a:t>
            </a: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800" dirty="0" smtClean="0"/>
              <a:t>III</a:t>
            </a:r>
            <a:r>
              <a:rPr lang="en-GB" sz="1800" dirty="0"/>
              <a:t>. Each of three different project partners may use my tested factor with following effects: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800" dirty="0" smtClean="0"/>
              <a:t>III</a:t>
            </a:r>
            <a:r>
              <a:rPr lang="en-GB" sz="1800" dirty="0"/>
              <a:t>. a: Promotion, sales, and research partners</a:t>
            </a:r>
            <a:r>
              <a:rPr lang="en-GB" sz="1800" dirty="0" smtClean="0"/>
              <a:t>:......You can make money by promotion of </a:t>
            </a:r>
            <a:r>
              <a:rPr lang="en-GB" sz="1800" dirty="0" err="1" smtClean="0"/>
              <a:t>IoT</a:t>
            </a:r>
            <a:r>
              <a:rPr lang="en-GB" sz="1800" dirty="0" smtClean="0"/>
              <a:t> replacement of labour power from storage ............................................</a:t>
            </a: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800" dirty="0" err="1"/>
              <a:t>III.b</a:t>
            </a:r>
            <a:r>
              <a:rPr lang="en-GB" sz="1800" dirty="0"/>
              <a:t>: Creditors, owners, managers, and partners from other </a:t>
            </a:r>
            <a:r>
              <a:rPr lang="en-GB" sz="1800" dirty="0" smtClean="0"/>
              <a:t>business: save salaries of workers, social infrastructure by </a:t>
            </a:r>
            <a:r>
              <a:rPr lang="en-GB" sz="1800" dirty="0" err="1" smtClean="0"/>
              <a:t>IoT</a:t>
            </a:r>
            <a:r>
              <a:rPr lang="en-GB" sz="1800" dirty="0" smtClean="0"/>
              <a:t> .....................</a:t>
            </a: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800" dirty="0" err="1"/>
              <a:t>III.c</a:t>
            </a:r>
            <a:r>
              <a:rPr lang="en-GB" sz="1800" dirty="0"/>
              <a:t>: Grant agencies with ideology, policy or theory based </a:t>
            </a:r>
            <a:r>
              <a:rPr lang="cs-CZ" sz="1800" dirty="0" smtClean="0"/>
              <a:t>o</a:t>
            </a:r>
            <a:r>
              <a:rPr lang="en-GB" sz="1800" dirty="0" smtClean="0"/>
              <a:t>objectives:..........EIP- manipulator bringing elderly or walkers, eventually with some </a:t>
            </a:r>
            <a:r>
              <a:rPr lang="en-GB" sz="1800" dirty="0" err="1" smtClean="0"/>
              <a:t>dissease</a:t>
            </a:r>
            <a:r>
              <a:rPr lang="en-GB" sz="1800" dirty="0" smtClean="0"/>
              <a:t> back home ............................</a:t>
            </a: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800" dirty="0"/>
              <a:t>List used standard tools as budgets, validated questions, analytics, norms or methods here:</a:t>
            </a:r>
          </a:p>
        </p:txBody>
      </p:sp>
    </p:spTree>
    <p:extLst>
      <p:ext uri="{BB962C8B-B14F-4D97-AF65-F5344CB8AC3E}">
        <p14:creationId xmlns:p14="http://schemas.microsoft.com/office/powerpoint/2010/main" val="186132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Recall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innovativeness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 smtClean="0"/>
              <a:t>- </a:t>
            </a:r>
            <a:r>
              <a:rPr lang="en-US" sz="1800" dirty="0" smtClean="0"/>
              <a:t>Results </a:t>
            </a:r>
            <a:r>
              <a:rPr lang="en-US" sz="1800" dirty="0"/>
              <a:t>of innovation diffusion are regulated by state representatives, consumer </a:t>
            </a:r>
            <a:r>
              <a:rPr lang="en-US" sz="1800" dirty="0" err="1"/>
              <a:t>organisations</a:t>
            </a:r>
            <a:r>
              <a:rPr lang="en-US" sz="1800" dirty="0"/>
              <a:t>, demand driven product testing on web analytics and certifications according to ISO 9001.</a:t>
            </a:r>
            <a:br>
              <a:rPr lang="en-US" sz="1800" dirty="0"/>
            </a:br>
            <a:r>
              <a:rPr lang="cs-CZ" sz="1800" dirty="0" smtClean="0"/>
              <a:t>- </a:t>
            </a:r>
            <a:r>
              <a:rPr lang="en-US" sz="1800" dirty="0" smtClean="0"/>
              <a:t>Market </a:t>
            </a:r>
            <a:r>
              <a:rPr lang="en-US" sz="1800" dirty="0"/>
              <a:t>driven strategy fits intentions, theories, deductions and inductions of individual observer to theoretical patterns, constructs or strategies, which are understandable for </a:t>
            </a:r>
            <a:r>
              <a:rPr lang="en-US" sz="1800" dirty="0" smtClean="0"/>
              <a:t>others</a:t>
            </a:r>
            <a:r>
              <a:rPr lang="cs-CZ" sz="1800" dirty="0" smtClean="0"/>
              <a:t>, </a:t>
            </a:r>
            <a:r>
              <a:rPr lang="cs-CZ" sz="1800" dirty="0" err="1" smtClean="0"/>
              <a:t>especially</a:t>
            </a:r>
            <a:r>
              <a:rPr lang="en-US" sz="1800" dirty="0" smtClean="0"/>
              <a:t>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-</a:t>
            </a:r>
            <a:r>
              <a:rPr lang="cs-CZ" sz="1800" dirty="0" smtClean="0"/>
              <a:t> </a:t>
            </a:r>
            <a:r>
              <a:rPr lang="en-US" sz="1800" dirty="0" smtClean="0"/>
              <a:t>low </a:t>
            </a:r>
            <a:r>
              <a:rPr lang="en-US" sz="1800" dirty="0"/>
              <a:t>cost strategy with principal of generic marketing, which reconstructs a supply chain,</a:t>
            </a:r>
            <a:br>
              <a:rPr lang="en-US" sz="1800" dirty="0"/>
            </a:br>
            <a:r>
              <a:rPr lang="en-US" sz="1800" dirty="0" smtClean="0"/>
              <a:t>- </a:t>
            </a:r>
            <a:r>
              <a:rPr lang="en-US" sz="1800" dirty="0"/>
              <a:t>differentiation strategy with principle of </a:t>
            </a:r>
            <a:r>
              <a:rPr lang="en-US" sz="1800" dirty="0" err="1"/>
              <a:t>standardisation</a:t>
            </a:r>
            <a:r>
              <a:rPr lang="en-US" sz="1800" dirty="0"/>
              <a:t> according to </a:t>
            </a:r>
            <a:r>
              <a:rPr lang="en-US" sz="1800" dirty="0" err="1"/>
              <a:t>homogenious</a:t>
            </a:r>
            <a:r>
              <a:rPr lang="en-US" sz="1800" dirty="0"/>
              <a:t> needs of market segment,</a:t>
            </a:r>
            <a:br>
              <a:rPr lang="en-US" sz="1800" dirty="0"/>
            </a:br>
            <a:r>
              <a:rPr lang="en-US" sz="1800" dirty="0"/>
              <a:t>- focusing with principle of adaptation to heterogeneous or changing needs of customer</a:t>
            </a:r>
            <a:br>
              <a:rPr lang="en-US" sz="1800" dirty="0"/>
            </a:br>
            <a:r>
              <a:rPr lang="en-US" sz="1800" dirty="0"/>
              <a:t>- </a:t>
            </a:r>
            <a:r>
              <a:rPr lang="en-US" sz="1800" dirty="0" err="1"/>
              <a:t>demarketing</a:t>
            </a:r>
            <a:r>
              <a:rPr lang="en-US" sz="1800" dirty="0"/>
              <a:t> with principle of diversification and </a:t>
            </a:r>
            <a:r>
              <a:rPr lang="en-US" sz="1800" dirty="0" err="1"/>
              <a:t>specialisation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- remarketing with principle of forgotten bad experiences,</a:t>
            </a:r>
            <a:br>
              <a:rPr lang="en-US" sz="1800" dirty="0"/>
            </a:br>
            <a:r>
              <a:rPr lang="en-US" sz="1800" dirty="0"/>
              <a:t>- niche marketing with MBO principal: 1st step - protect borders of the market niche, 2nd step - </a:t>
            </a:r>
            <a:r>
              <a:rPr lang="en-US" sz="1800" dirty="0" err="1"/>
              <a:t>maximise</a:t>
            </a:r>
            <a:r>
              <a:rPr lang="en-US" sz="1800" dirty="0"/>
              <a:t> and use potential of the market niche, 3rd step - move borders and 4th step - repeat the cycle from step one</a:t>
            </a:r>
            <a:br>
              <a:rPr lang="en-US" sz="1800" dirty="0"/>
            </a:br>
            <a:r>
              <a:rPr lang="en-US" sz="1800" dirty="0"/>
              <a:t>- challenger's marketing with principal of external financial used backing under selling concept,</a:t>
            </a:r>
            <a:br>
              <a:rPr lang="en-US" sz="1800" dirty="0"/>
            </a:br>
            <a:r>
              <a:rPr lang="en-US" sz="1800" dirty="0"/>
              <a:t>- market leader's marketing with principal of penetration</a:t>
            </a:r>
            <a:br>
              <a:rPr lang="en-US" sz="1800" dirty="0"/>
            </a:br>
            <a:r>
              <a:rPr lang="en-US" sz="1800" dirty="0"/>
              <a:t>- follower's marketing with principal 'avoid mistakes of market leader',</a:t>
            </a:r>
            <a:br>
              <a:rPr lang="en-US" sz="1800" dirty="0"/>
            </a:br>
            <a:r>
              <a:rPr lang="en-US" sz="1800" dirty="0"/>
              <a:t>- MNC's marketing with principal: "DRIFT" (do it right first time</a:t>
            </a:r>
            <a:r>
              <a:rPr lang="en-US" sz="1800" dirty="0" smtClean="0"/>
              <a:t>)</a:t>
            </a:r>
            <a:r>
              <a:rPr lang="cs-CZ" sz="1800" dirty="0" smtClean="0"/>
              <a:t> </a:t>
            </a:r>
            <a:r>
              <a:rPr lang="cs-CZ" sz="1800" dirty="0" err="1" smtClean="0"/>
              <a:t>according</a:t>
            </a:r>
            <a:r>
              <a:rPr lang="cs-CZ" sz="1800" dirty="0" smtClean="0"/>
              <a:t> to Uppsala model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- born </a:t>
            </a:r>
            <a:r>
              <a:rPr lang="en-US" sz="1800" dirty="0" err="1"/>
              <a:t>global's</a:t>
            </a:r>
            <a:r>
              <a:rPr lang="en-US" sz="1800" dirty="0"/>
              <a:t> </a:t>
            </a:r>
            <a:r>
              <a:rPr lang="en-US" sz="1800" dirty="0" smtClean="0"/>
              <a:t>marketing</a:t>
            </a:r>
            <a:r>
              <a:rPr lang="cs-CZ" sz="1800" dirty="0" smtClean="0"/>
              <a:t> </a:t>
            </a:r>
            <a:r>
              <a:rPr lang="en-US" sz="1800" dirty="0" smtClean="0"/>
              <a:t>principal </a:t>
            </a:r>
            <a:r>
              <a:rPr lang="en-US" sz="1800" dirty="0"/>
              <a:t>"sell </a:t>
            </a:r>
            <a:r>
              <a:rPr lang="cs-CZ" sz="1800" dirty="0" smtClean="0"/>
              <a:t>as </a:t>
            </a:r>
            <a:r>
              <a:rPr lang="en-US" sz="1800" dirty="0" smtClean="0"/>
              <a:t>first</a:t>
            </a:r>
            <a:r>
              <a:rPr lang="cs-CZ" sz="1800" dirty="0" smtClean="0"/>
              <a:t> </a:t>
            </a:r>
            <a:r>
              <a:rPr lang="cs-CZ" sz="1800" dirty="0" err="1" smtClean="0"/>
              <a:t>today</a:t>
            </a:r>
            <a:r>
              <a:rPr lang="cs-CZ" sz="1800" dirty="0" smtClean="0"/>
              <a:t>, </a:t>
            </a:r>
            <a:r>
              <a:rPr lang="cs-CZ" sz="1800" dirty="0" err="1" smtClean="0"/>
              <a:t>latest</a:t>
            </a:r>
            <a:r>
              <a:rPr lang="cs-CZ" sz="1800" dirty="0" smtClean="0"/>
              <a:t> </a:t>
            </a:r>
            <a:r>
              <a:rPr lang="cs-CZ" sz="1800" dirty="0" err="1" smtClean="0"/>
              <a:t>till</a:t>
            </a:r>
            <a:r>
              <a:rPr lang="cs-CZ" sz="1800" dirty="0" smtClean="0"/>
              <a:t> </a:t>
            </a:r>
            <a:r>
              <a:rPr lang="cs-CZ" sz="1800" dirty="0" err="1" smtClean="0"/>
              <a:t>three</a:t>
            </a:r>
            <a:r>
              <a:rPr lang="cs-CZ" sz="1800" dirty="0" smtClean="0"/>
              <a:t> </a:t>
            </a:r>
            <a:r>
              <a:rPr lang="cs-CZ" sz="1800" dirty="0" err="1" smtClean="0"/>
              <a:t>years</a:t>
            </a:r>
            <a:r>
              <a:rPr lang="en-US" sz="1800" dirty="0" smtClean="0"/>
              <a:t>„</a:t>
            </a:r>
            <a:r>
              <a:rPr lang="cs-CZ" sz="1800" dirty="0" smtClean="0"/>
              <a:t> </a:t>
            </a:r>
            <a:r>
              <a:rPr lang="cs-CZ" sz="1800" dirty="0" err="1" smtClean="0"/>
              <a:t>denies</a:t>
            </a:r>
            <a:r>
              <a:rPr lang="cs-CZ" sz="1800" dirty="0" smtClean="0"/>
              <a:t> </a:t>
            </a:r>
            <a:r>
              <a:rPr lang="cs-CZ" sz="1800" dirty="0" err="1" smtClean="0"/>
              <a:t>Uppslala</a:t>
            </a:r>
            <a:r>
              <a:rPr lang="cs-CZ" sz="1800" dirty="0" smtClean="0"/>
              <a:t> model</a:t>
            </a:r>
            <a:r>
              <a:rPr lang="en-US" sz="1800" dirty="0" smtClean="0"/>
              <a:t>.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Start </a:t>
            </a:r>
            <a:r>
              <a:rPr lang="cs-CZ" sz="1800" dirty="0" smtClean="0"/>
              <a:t>to </a:t>
            </a:r>
            <a:r>
              <a:rPr lang="en-US" sz="1800" dirty="0" smtClean="0"/>
              <a:t>select </a:t>
            </a:r>
            <a:r>
              <a:rPr lang="en-US" sz="1800" dirty="0"/>
              <a:t>proper sources </a:t>
            </a:r>
            <a:r>
              <a:rPr lang="en-US" sz="1800" dirty="0" smtClean="0"/>
              <a:t>from </a:t>
            </a:r>
            <a:r>
              <a:rPr lang="cs-CZ" sz="1800" dirty="0" err="1" smtClean="0"/>
              <a:t>innovators</a:t>
            </a:r>
            <a:r>
              <a:rPr lang="cs-CZ" sz="1800" dirty="0" smtClean="0"/>
              <a:t>, </a:t>
            </a:r>
            <a:r>
              <a:rPr lang="cs-CZ" sz="1800" dirty="0" err="1" smtClean="0"/>
              <a:t>imitators</a:t>
            </a:r>
            <a:r>
              <a:rPr lang="cs-CZ" sz="1800" dirty="0" smtClean="0"/>
              <a:t>, early and </a:t>
            </a:r>
            <a:r>
              <a:rPr lang="cs-CZ" sz="1800" dirty="0" err="1" smtClean="0"/>
              <a:t>late</a:t>
            </a:r>
            <a:r>
              <a:rPr lang="cs-CZ" sz="1800" dirty="0" smtClean="0"/>
              <a:t> majority and </a:t>
            </a:r>
            <a:r>
              <a:rPr lang="cs-CZ" sz="1800" dirty="0" err="1" smtClean="0"/>
              <a:t>laggards</a:t>
            </a:r>
            <a:r>
              <a:rPr lang="cs-CZ" sz="1800" dirty="0" smtClean="0"/>
              <a:t>.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cs-CZ" sz="1800" dirty="0" err="1" smtClean="0"/>
              <a:t>Quantify</a:t>
            </a:r>
            <a:r>
              <a:rPr lang="cs-CZ" sz="1800" dirty="0" smtClean="0"/>
              <a:t> p</a:t>
            </a:r>
            <a:r>
              <a:rPr lang="en-US" sz="1800" dirty="0" err="1" smtClean="0"/>
              <a:t>roduct</a:t>
            </a:r>
            <a:r>
              <a:rPr lang="en-US" sz="1800" dirty="0" smtClean="0"/>
              <a:t> </a:t>
            </a:r>
            <a:r>
              <a:rPr lang="cs-CZ" sz="1800" dirty="0" smtClean="0"/>
              <a:t>and market </a:t>
            </a:r>
            <a:r>
              <a:rPr lang="en-US" sz="1800" dirty="0" smtClean="0"/>
              <a:t>testing </a:t>
            </a:r>
            <a:r>
              <a:rPr lang="cs-CZ" sz="1800" dirty="0" err="1" smtClean="0"/>
              <a:t>indices</a:t>
            </a:r>
            <a:r>
              <a:rPr lang="cs-CZ" sz="1800" dirty="0" smtClean="0"/>
              <a:t> </a:t>
            </a:r>
            <a:r>
              <a:rPr lang="cs-CZ" sz="1800" dirty="0" err="1" smtClean="0"/>
              <a:t>including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its</a:t>
            </a:r>
            <a:r>
              <a:rPr lang="cs-CZ" sz="1800" dirty="0" smtClean="0"/>
              <a:t> </a:t>
            </a:r>
            <a:r>
              <a:rPr lang="cs-CZ" sz="1800" dirty="0" err="1" smtClean="0"/>
              <a:t>its</a:t>
            </a:r>
            <a:r>
              <a:rPr lang="cs-CZ" sz="1800" dirty="0" smtClean="0"/>
              <a:t> </a:t>
            </a:r>
            <a:r>
              <a:rPr lang="en-US" sz="1800" dirty="0" smtClean="0"/>
              <a:t>attribute</a:t>
            </a:r>
            <a:r>
              <a:rPr lang="cs-CZ" sz="1800" dirty="0" smtClean="0"/>
              <a:t>s</a:t>
            </a:r>
            <a:r>
              <a:rPr lang="en-US" sz="1800" dirty="0" smtClean="0"/>
              <a:t> </a:t>
            </a:r>
            <a:r>
              <a:rPr lang="cs-CZ" sz="1800" dirty="0" err="1" smtClean="0"/>
              <a:t>for</a:t>
            </a:r>
            <a:r>
              <a:rPr lang="en-US" sz="1800" dirty="0" smtClean="0"/>
              <a:t> </a:t>
            </a:r>
            <a:r>
              <a:rPr lang="en-US" sz="1800" dirty="0"/>
              <a:t>diffusion of </a:t>
            </a:r>
            <a:r>
              <a:rPr lang="en-US" sz="1800" dirty="0" smtClean="0"/>
              <a:t>innovations</a:t>
            </a:r>
            <a:r>
              <a:rPr lang="cs-CZ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63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 criteria </a:t>
            </a:r>
            <a:r>
              <a:rPr lang="en-US" smtClean="0"/>
              <a:t>- points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 is new, fulfilling positive expectations -3</a:t>
            </a:r>
          </a:p>
          <a:p>
            <a:r>
              <a:rPr lang="en-US" dirty="0" smtClean="0"/>
              <a:t>Feasibility of planed reach of </a:t>
            </a:r>
            <a:r>
              <a:rPr lang="en-US" dirty="0"/>
              <a:t>positive </a:t>
            </a:r>
            <a:r>
              <a:rPr lang="en-US" dirty="0" smtClean="0"/>
              <a:t>expectations appears in both question and answer - 5</a:t>
            </a:r>
          </a:p>
          <a:p>
            <a:r>
              <a:rPr lang="en-US" dirty="0" smtClean="0"/>
              <a:t>Both </a:t>
            </a:r>
            <a:r>
              <a:rPr lang="en-US" dirty="0"/>
              <a:t>question and </a:t>
            </a:r>
            <a:r>
              <a:rPr lang="en-US" dirty="0" smtClean="0"/>
              <a:t>answer are quantifying competitive and manipulated variables - 10</a:t>
            </a:r>
          </a:p>
          <a:p>
            <a:r>
              <a:rPr lang="en-US" dirty="0" smtClean="0"/>
              <a:t>Both </a:t>
            </a:r>
            <a:r>
              <a:rPr lang="en-US" dirty="0"/>
              <a:t>competitive and manipulated </a:t>
            </a:r>
            <a:r>
              <a:rPr lang="en-US" dirty="0" smtClean="0"/>
              <a:t>variables appear in call for project participation - 15</a:t>
            </a:r>
          </a:p>
          <a:p>
            <a:r>
              <a:rPr lang="en-US" dirty="0" smtClean="0"/>
              <a:t>The more partners the bigger market share from recent competitors for substitute or alternatives - 20</a:t>
            </a:r>
            <a:endParaRPr lang="en-US" dirty="0"/>
          </a:p>
          <a:p>
            <a:endParaRPr lang="en-US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096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713149"/>
              </p:ext>
            </p:extLst>
          </p:nvPr>
        </p:nvGraphicFramePr>
        <p:xfrm>
          <a:off x="-1" y="-172047"/>
          <a:ext cx="13199997" cy="6943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771"/>
                <a:gridCol w="3406571"/>
                <a:gridCol w="7688655"/>
              </a:tblGrid>
              <a:tr h="725081">
                <a:tc>
                  <a:txBody>
                    <a:bodyPr/>
                    <a:lstStyle/>
                    <a:p>
                      <a:r>
                        <a:rPr lang="fr-FR" dirty="0" smtClean="0"/>
                        <a:t>N</a:t>
                      </a:r>
                      <a:r>
                        <a:rPr lang="en-US" dirty="0" smtClean="0"/>
                        <a:t>AME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MARK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DATE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BLEVAS MARYLINE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– 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– 8.2.17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CASTELAIN KEVIN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</a:t>
                      </a:r>
                      <a:r>
                        <a:rPr lang="cs-CZ" smtClean="0"/>
                        <a:t>– </a:t>
                      </a:r>
                      <a:r>
                        <a:rPr lang="cs-CZ" smtClean="0"/>
                        <a:t>10 - 10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– </a:t>
                      </a:r>
                      <a:r>
                        <a:rPr lang="cs-CZ" dirty="0" smtClean="0"/>
                        <a:t>7.2.17 – 9.2.17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CHOUROUQ INES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– 10 - 10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3.2.17 - 7.2.17 – 9.2.17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DUPONT MARGOT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– 10 - 13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– 7.2.17 – 8.2.17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DUTHOIT HENRI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6 - 11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3.2.17 - </a:t>
                      </a:r>
                      <a:r>
                        <a:rPr lang="cs-CZ" dirty="0" smtClean="0"/>
                        <a:t>9.2.17 – 9.2.17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ETWEIN LUCIE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8 - 13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3.2.17 – 7.2.17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GLAD YOHAN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8 - 12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3.2.17 - 9.2.17</a:t>
                      </a:r>
                      <a:endParaRPr lang="fr-FR" dirty="0" smtClean="0"/>
                    </a:p>
                  </a:txBody>
                  <a:tcPr/>
                </a:tc>
              </a:tr>
              <a:tr h="2285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LEPICIER MAUD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8 – 15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– 8.2.17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OCCHIO MARIE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7 - 15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- 5.2.17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PERQUIN ELISA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 – 10 - 15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smtClean="0"/>
                        <a:t>- </a:t>
                      </a:r>
                      <a:r>
                        <a:rPr lang="cs-CZ" smtClean="0"/>
                        <a:t>5.2.17 – 6.2.17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RAKOTONDRAVONY</a:t>
                      </a:r>
                      <a:r>
                        <a:rPr lang="en-US" sz="1200" baseline="0" dirty="0" smtClean="0"/>
                        <a:t> LUCIENNE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– 8 – 9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– 6.2.17 – 8.2.17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REGINE ERIC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5.2.17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RICATE TIPHAINE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6 - 13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3.2.17 – 8.2.17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SIMON KEVIN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– 11 - 15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– 8.2.17 – 9.2.15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SURESH PREMALATHA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3.2.17</a:t>
                      </a:r>
                      <a:endParaRPr lang="fr-FR" dirty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TRAD LINDA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7 - 10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– 8.2.17</a:t>
                      </a:r>
                      <a:endParaRPr lang="fr-FR" dirty="0" smtClean="0"/>
                    </a:p>
                  </a:txBody>
                  <a:tcPr/>
                </a:tc>
              </a:tr>
              <a:tr h="3528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VIGNERON</a:t>
                      </a:r>
                      <a:r>
                        <a:rPr lang="en-US" sz="1200" baseline="0" dirty="0" smtClean="0"/>
                        <a:t> HARMONY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10 – 10 - 15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3.2.17 – 7.2.17 – 9.2.17</a:t>
                      </a:r>
                      <a:endParaRPr lang="fr-F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27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Skupina 42"/>
          <p:cNvGrpSpPr>
            <a:grpSpLocks/>
          </p:cNvGrpSpPr>
          <p:nvPr/>
        </p:nvGrpSpPr>
        <p:grpSpPr bwMode="auto">
          <a:xfrm>
            <a:off x="231806" y="0"/>
            <a:ext cx="10704944" cy="6498771"/>
            <a:chOff x="1428" y="5688"/>
            <a:chExt cx="9116" cy="5604"/>
          </a:xfrm>
        </p:grpSpPr>
        <p:sp>
          <p:nvSpPr>
            <p:cNvPr id="44" name="Rectangle 3"/>
            <p:cNvSpPr>
              <a:spLocks noChangeArrowheads="1"/>
            </p:cNvSpPr>
            <p:nvPr/>
          </p:nvSpPr>
          <p:spPr bwMode="auto">
            <a:xfrm>
              <a:off x="4743" y="9515"/>
              <a:ext cx="1275" cy="3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Inovators</a:t>
              </a:r>
              <a:endPara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AutoShape 4"/>
            <p:cNvCxnSpPr>
              <a:cxnSpLocks noChangeShapeType="1"/>
            </p:cNvCxnSpPr>
            <p:nvPr/>
          </p:nvCxnSpPr>
          <p:spPr bwMode="auto">
            <a:xfrm>
              <a:off x="5556" y="5760"/>
              <a:ext cx="0" cy="53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AutoShape 5"/>
            <p:cNvCxnSpPr>
              <a:cxnSpLocks noChangeShapeType="1"/>
            </p:cNvCxnSpPr>
            <p:nvPr/>
          </p:nvCxnSpPr>
          <p:spPr bwMode="auto">
            <a:xfrm flipV="1">
              <a:off x="1632" y="9894"/>
              <a:ext cx="8628" cy="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Freeform 6"/>
            <p:cNvSpPr>
              <a:spLocks/>
            </p:cNvSpPr>
            <p:nvPr/>
          </p:nvSpPr>
          <p:spPr bwMode="auto">
            <a:xfrm>
              <a:off x="4128" y="9372"/>
              <a:ext cx="2925" cy="432"/>
            </a:xfrm>
            <a:custGeom>
              <a:avLst/>
              <a:gdLst>
                <a:gd name="T0" fmla="*/ 0 w 2925"/>
                <a:gd name="T1" fmla="*/ 422 h 432"/>
                <a:gd name="T2" fmla="*/ 465 w 2925"/>
                <a:gd name="T3" fmla="*/ 362 h 432"/>
                <a:gd name="T4" fmla="*/ 1455 w 2925"/>
                <a:gd name="T5" fmla="*/ 2 h 432"/>
                <a:gd name="T6" fmla="*/ 2400 w 2925"/>
                <a:gd name="T7" fmla="*/ 347 h 432"/>
                <a:gd name="T8" fmla="*/ 2925 w 2925"/>
                <a:gd name="T9" fmla="*/ 42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25" h="432">
                  <a:moveTo>
                    <a:pt x="0" y="422"/>
                  </a:moveTo>
                  <a:cubicBezTo>
                    <a:pt x="111" y="427"/>
                    <a:pt x="222" y="432"/>
                    <a:pt x="465" y="362"/>
                  </a:cubicBezTo>
                  <a:cubicBezTo>
                    <a:pt x="708" y="292"/>
                    <a:pt x="1133" y="4"/>
                    <a:pt x="1455" y="2"/>
                  </a:cubicBezTo>
                  <a:cubicBezTo>
                    <a:pt x="1777" y="0"/>
                    <a:pt x="2155" y="277"/>
                    <a:pt x="2400" y="347"/>
                  </a:cubicBezTo>
                  <a:cubicBezTo>
                    <a:pt x="2645" y="417"/>
                    <a:pt x="2838" y="410"/>
                    <a:pt x="2925" y="422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  <p:sp>
          <p:nvSpPr>
            <p:cNvPr id="48" name="Freeform 7"/>
            <p:cNvSpPr>
              <a:spLocks/>
            </p:cNvSpPr>
            <p:nvPr/>
          </p:nvSpPr>
          <p:spPr bwMode="auto">
            <a:xfrm>
              <a:off x="5574" y="7592"/>
              <a:ext cx="3060" cy="2320"/>
            </a:xfrm>
            <a:custGeom>
              <a:avLst/>
              <a:gdLst>
                <a:gd name="T0" fmla="*/ 0 w 3060"/>
                <a:gd name="T1" fmla="*/ 1853 h 2320"/>
                <a:gd name="T2" fmla="*/ 945 w 3060"/>
                <a:gd name="T3" fmla="*/ 280 h 2320"/>
                <a:gd name="T4" fmla="*/ 2100 w 3060"/>
                <a:gd name="T5" fmla="*/ 340 h 2320"/>
                <a:gd name="T6" fmla="*/ 3060 w 3060"/>
                <a:gd name="T7" fmla="*/ 2320 h 2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0" h="2320">
                  <a:moveTo>
                    <a:pt x="0" y="1853"/>
                  </a:moveTo>
                  <a:cubicBezTo>
                    <a:pt x="297" y="1192"/>
                    <a:pt x="595" y="532"/>
                    <a:pt x="945" y="280"/>
                  </a:cubicBezTo>
                  <a:cubicBezTo>
                    <a:pt x="1295" y="28"/>
                    <a:pt x="1748" y="0"/>
                    <a:pt x="2100" y="340"/>
                  </a:cubicBezTo>
                  <a:cubicBezTo>
                    <a:pt x="2452" y="680"/>
                    <a:pt x="2756" y="1500"/>
                    <a:pt x="3060" y="23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  <p:sp>
          <p:nvSpPr>
            <p:cNvPr id="49" name="Rectangle 8"/>
            <p:cNvSpPr>
              <a:spLocks noChangeArrowheads="1"/>
            </p:cNvSpPr>
            <p:nvPr/>
          </p:nvSpPr>
          <p:spPr bwMode="auto">
            <a:xfrm>
              <a:off x="1428" y="6072"/>
              <a:ext cx="3822" cy="14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Invisible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impersonal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but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manipulated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variables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alternatives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which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are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selected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according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to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turnover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innovation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(Bass, 1969)</a:t>
              </a:r>
            </a:p>
          </p:txBody>
        </p:sp>
        <p:sp>
          <p:nvSpPr>
            <p:cNvPr id="50" name="Rectangle 9"/>
            <p:cNvSpPr>
              <a:spLocks noChangeArrowheads="1"/>
            </p:cNvSpPr>
            <p:nvPr/>
          </p:nvSpPr>
          <p:spPr bwMode="auto">
            <a:xfrm>
              <a:off x="5721" y="6144"/>
              <a:ext cx="4506" cy="12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Visible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competitive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variables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with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associated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hype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investments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and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subsidies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Fenn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2007)</a:t>
              </a:r>
            </a:p>
          </p:txBody>
        </p:sp>
        <p:sp>
          <p:nvSpPr>
            <p:cNvPr id="51" name="Rectangle 10"/>
            <p:cNvSpPr>
              <a:spLocks noChangeArrowheads="1"/>
            </p:cNvSpPr>
            <p:nvPr/>
          </p:nvSpPr>
          <p:spPr bwMode="auto">
            <a:xfrm>
              <a:off x="5922" y="9180"/>
              <a:ext cx="138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Imitators</a:t>
              </a:r>
              <a:endPara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11"/>
            <p:cNvSpPr>
              <a:spLocks noChangeArrowheads="1"/>
            </p:cNvSpPr>
            <p:nvPr/>
          </p:nvSpPr>
          <p:spPr bwMode="auto">
            <a:xfrm>
              <a:off x="1452" y="10032"/>
              <a:ext cx="3972" cy="6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CUMULATION OF MANIPULATED 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VARIABLES</a:t>
              </a:r>
              <a:endPara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12"/>
            <p:cNvSpPr>
              <a:spLocks noChangeArrowheads="1"/>
            </p:cNvSpPr>
            <p:nvPr/>
          </p:nvSpPr>
          <p:spPr bwMode="auto">
            <a:xfrm>
              <a:off x="7053" y="10032"/>
              <a:ext cx="3491" cy="3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HYPE OF COMPETING VARIABLES</a:t>
              </a:r>
              <a:endPara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13"/>
            <p:cNvSpPr>
              <a:spLocks noChangeArrowheads="1"/>
            </p:cNvSpPr>
            <p:nvPr/>
          </p:nvSpPr>
          <p:spPr bwMode="auto">
            <a:xfrm>
              <a:off x="5388" y="5688"/>
              <a:ext cx="4032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COMPLEMENTED </a:t>
              </a:r>
              <a:r>
                <a:rPr lang="cs-CZ" sz="20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INNO BENEFITS</a:t>
              </a:r>
              <a:endPara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14"/>
            <p:cNvSpPr>
              <a:spLocks noChangeArrowheads="1"/>
            </p:cNvSpPr>
            <p:nvPr/>
          </p:nvSpPr>
          <p:spPr bwMode="auto">
            <a:xfrm>
              <a:off x="5445" y="10908"/>
              <a:ext cx="1983" cy="3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TABOO</a:t>
              </a:r>
            </a:p>
          </p:txBody>
        </p:sp>
        <p:sp>
          <p:nvSpPr>
            <p:cNvPr id="56" name="AutoShape 15"/>
            <p:cNvSpPr>
              <a:spLocks noChangeArrowheads="1"/>
            </p:cNvSpPr>
            <p:nvPr/>
          </p:nvSpPr>
          <p:spPr bwMode="auto">
            <a:xfrm rot="5400000">
              <a:off x="2142" y="7386"/>
              <a:ext cx="2304" cy="2532"/>
            </a:xfrm>
            <a:prstGeom prst="leftRightArrowCallout">
              <a:avLst>
                <a:gd name="adj1" fmla="val 32531"/>
                <a:gd name="adj2" fmla="val 27474"/>
                <a:gd name="adj3" fmla="val 12880"/>
                <a:gd name="adj4" fmla="val 68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Sense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(1 - </a:t>
              </a:r>
              <a:r>
                <a:rPr lang="cs-CZ" sz="2000" dirty="0" err="1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elephant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creative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destruction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cumulating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alternative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sources</a:t>
              </a:r>
              <a:endPara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auto">
            <a:xfrm rot="5400000">
              <a:off x="7532" y="7132"/>
              <a:ext cx="2328" cy="3063"/>
            </a:xfrm>
            <a:prstGeom prst="leftRightArrowCallout">
              <a:avLst>
                <a:gd name="adj1" fmla="val 38948"/>
                <a:gd name="adj2" fmla="val 32893"/>
                <a:gd name="adj3" fmla="val 12880"/>
                <a:gd name="adj4" fmla="val 68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Sense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(2)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complemented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benefits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from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 </a:t>
              </a:r>
              <a:r>
                <a:rPr lang="cs-CZ" sz="2000" dirty="0" err="1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partners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cs-CZ" sz="2000" dirty="0" err="1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mouse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hype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around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subsidies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by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competitors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and </a:t>
              </a:r>
              <a:r>
                <a:rPr lang="cs-CZ" sz="20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representatives</a:t>
              </a:r>
              <a:r>
                <a:rPr lang="cs-CZ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cs-CZ" sz="2000" dirty="0" err="1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predator</a:t>
              </a:r>
              <a:r>
                <a:rPr lang="cs-CZ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</a:t>
              </a:r>
              <a:endPara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36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C-OAR-SE </a:t>
            </a:r>
            <a:r>
              <a:rPr lang="en-US" dirty="0" smtClean="0"/>
              <a:t>measuring</a:t>
            </a:r>
            <a:r>
              <a:rPr lang="cs-CZ" dirty="0" smtClean="0"/>
              <a:t> substitutes and alternatives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ROSSITER, J. R. “</a:t>
            </a:r>
            <a:r>
              <a:rPr lang="cs-CZ" dirty="0" err="1"/>
              <a:t>The</a:t>
            </a:r>
            <a:r>
              <a:rPr lang="cs-CZ" dirty="0"/>
              <a:t> C-OAR-SE </a:t>
            </a:r>
            <a:r>
              <a:rPr lang="cs-CZ" dirty="0" err="1"/>
              <a:t>procedure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in marketing.” International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in Marketing, 19, (2002): 305–335.</a:t>
            </a:r>
            <a:endParaRPr lang="en-GB" dirty="0"/>
          </a:p>
          <a:p>
            <a:r>
              <a:rPr lang="en-GB" dirty="0" smtClean="0"/>
              <a:t>Construct definition</a:t>
            </a:r>
            <a:endParaRPr lang="cs-CZ" dirty="0"/>
          </a:p>
          <a:p>
            <a:r>
              <a:rPr lang="en-GB" dirty="0" smtClean="0"/>
              <a:t>Object </a:t>
            </a:r>
            <a:r>
              <a:rPr lang="en-GB" dirty="0"/>
              <a:t>&amp; </a:t>
            </a:r>
            <a:r>
              <a:rPr lang="en-GB" dirty="0" err="1"/>
              <a:t>Rater</a:t>
            </a:r>
            <a:r>
              <a:rPr lang="en-GB" dirty="0"/>
              <a:t> </a:t>
            </a:r>
            <a:r>
              <a:rPr lang="en-GB" dirty="0" smtClean="0"/>
              <a:t>identification</a:t>
            </a:r>
            <a:endParaRPr lang="cs-CZ" dirty="0"/>
          </a:p>
          <a:p>
            <a:r>
              <a:rPr lang="en-GB" dirty="0" smtClean="0"/>
              <a:t>Scale formation</a:t>
            </a:r>
            <a:endParaRPr lang="cs-CZ" dirty="0" smtClean="0"/>
          </a:p>
          <a:p>
            <a:r>
              <a:rPr lang="en-GB" dirty="0" smtClean="0"/>
              <a:t>Enumeration </a:t>
            </a:r>
            <a:r>
              <a:rPr lang="en-GB" dirty="0"/>
              <a:t>&amp; </a:t>
            </a:r>
            <a:r>
              <a:rPr lang="en-GB" dirty="0" smtClean="0"/>
              <a:t>reporting</a:t>
            </a:r>
            <a:endParaRPr lang="cs-CZ" dirty="0" smtClean="0"/>
          </a:p>
          <a:p>
            <a:r>
              <a:rPr lang="cs-CZ" dirty="0" err="1" smtClean="0"/>
              <a:t>Cumulative</a:t>
            </a:r>
            <a:r>
              <a:rPr lang="cs-CZ" dirty="0" smtClean="0"/>
              <a:t> performance </a:t>
            </a:r>
            <a:r>
              <a:rPr lang="cs-CZ" dirty="0" err="1" smtClean="0"/>
              <a:t>starts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en-GB" dirty="0"/>
              <a:t>Enumeration &amp; </a:t>
            </a:r>
            <a:r>
              <a:rPr lang="en-GB" dirty="0" smtClean="0"/>
              <a:t>reporting</a:t>
            </a:r>
            <a:r>
              <a:rPr lang="cs-CZ" dirty="0" smtClean="0"/>
              <a:t> up</a:t>
            </a:r>
            <a:endParaRPr lang="cs-CZ" dirty="0"/>
          </a:p>
          <a:p>
            <a:r>
              <a:rPr lang="cs-CZ" dirty="0" err="1" smtClean="0"/>
              <a:t>Complementary</a:t>
            </a:r>
            <a:r>
              <a:rPr lang="cs-CZ" dirty="0"/>
              <a:t> </a:t>
            </a:r>
            <a:r>
              <a:rPr lang="cs-CZ" dirty="0" err="1" smtClean="0"/>
              <a:t>benefits</a:t>
            </a:r>
            <a:r>
              <a:rPr lang="cs-CZ" dirty="0" smtClean="0"/>
              <a:t> </a:t>
            </a:r>
            <a:r>
              <a:rPr lang="cs-CZ" dirty="0" err="1" smtClean="0"/>
              <a:t>develop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en-GB" dirty="0" smtClean="0"/>
              <a:t>Construct definition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endParaRPr lang="cs-CZ" dirty="0" smtClean="0"/>
          </a:p>
          <a:p>
            <a:r>
              <a:rPr lang="cs-CZ" dirty="0" err="1" smtClean="0"/>
              <a:t>Otherwise</a:t>
            </a:r>
            <a:r>
              <a:rPr lang="cs-CZ" dirty="0" smtClean="0"/>
              <a:t> </a:t>
            </a:r>
            <a:r>
              <a:rPr lang="cs-CZ" dirty="0" err="1" smtClean="0"/>
              <a:t>comes</a:t>
            </a:r>
            <a:r>
              <a:rPr lang="cs-CZ" dirty="0" smtClean="0"/>
              <a:t> </a:t>
            </a:r>
            <a:r>
              <a:rPr lang="cs-CZ" dirty="0" err="1" smtClean="0"/>
              <a:t>substitution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alternative</a:t>
            </a:r>
            <a:endParaRPr lang="cs-CZ" dirty="0" smtClean="0"/>
          </a:p>
          <a:p>
            <a:r>
              <a:rPr lang="cs-CZ" dirty="0" smtClean="0"/>
              <a:t>No </a:t>
            </a:r>
            <a:r>
              <a:rPr lang="cs-CZ" dirty="0" err="1" smtClean="0"/>
              <a:t>competition</a:t>
            </a:r>
            <a:r>
              <a:rPr lang="cs-CZ" dirty="0" smtClean="0"/>
              <a:t> has </a:t>
            </a:r>
            <a:r>
              <a:rPr lang="cs-CZ" dirty="0" err="1" smtClean="0"/>
              <a:t>appeared</a:t>
            </a:r>
            <a:r>
              <a:rPr lang="cs-CZ" dirty="0" smtClean="0"/>
              <a:t> </a:t>
            </a:r>
            <a:r>
              <a:rPr lang="cs-CZ" dirty="0" err="1" smtClean="0"/>
              <a:t>yet</a:t>
            </a:r>
            <a:r>
              <a:rPr lang="cs-CZ" dirty="0" smtClean="0"/>
              <a:t> </a:t>
            </a:r>
            <a:r>
              <a:rPr lang="cs-CZ" dirty="0" err="1" smtClean="0"/>
              <a:t>around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79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Institucionalised</a:t>
            </a:r>
            <a:r>
              <a:rPr lang="cs-CZ" dirty="0" smtClean="0"/>
              <a:t> by </a:t>
            </a:r>
            <a:r>
              <a:rPr lang="cs-CZ" dirty="0" err="1" smtClean="0"/>
              <a:t>Acceptance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Instrumental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Replacement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non-</a:t>
            </a:r>
            <a:r>
              <a:rPr lang="cs-CZ" dirty="0" err="1" smtClean="0"/>
              <a:t>renewable</a:t>
            </a:r>
            <a:r>
              <a:rPr lang="cs-CZ" dirty="0" smtClean="0"/>
              <a:t> </a:t>
            </a:r>
            <a:r>
              <a:rPr lang="cs-CZ" dirty="0" err="1" smtClean="0"/>
              <a:t>resurces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waste</a:t>
            </a:r>
            <a:r>
              <a:rPr lang="cs-CZ" dirty="0" smtClean="0"/>
              <a:t> (</a:t>
            </a:r>
            <a:r>
              <a:rPr lang="cs-CZ" dirty="0" err="1" smtClean="0"/>
              <a:t>circular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r>
              <a:rPr lang="cs-CZ" dirty="0" smtClean="0"/>
              <a:t>)</a:t>
            </a:r>
            <a:endParaRPr lang="en-GB" dirty="0"/>
          </a:p>
          <a:p>
            <a:pPr lvl="0"/>
            <a:r>
              <a:rPr lang="cs-CZ" dirty="0" err="1" smtClean="0"/>
              <a:t>Replacement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positive by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methodologies</a:t>
            </a:r>
            <a:endParaRPr lang="en-GB" dirty="0"/>
          </a:p>
          <a:p>
            <a:pPr lvl="0"/>
            <a:r>
              <a:rPr lang="cs-CZ" dirty="0" err="1" smtClean="0"/>
              <a:t>Replacement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stakeholders</a:t>
            </a:r>
            <a:r>
              <a:rPr lang="cs-CZ" dirty="0" smtClean="0"/>
              <a:t> by </a:t>
            </a:r>
            <a:r>
              <a:rPr lang="cs-CZ" dirty="0" err="1" smtClean="0"/>
              <a:t>innovators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-- by </a:t>
            </a:r>
            <a:r>
              <a:rPr lang="cs-CZ" dirty="0" err="1" smtClean="0"/>
              <a:t>physical</a:t>
            </a:r>
            <a:r>
              <a:rPr lang="cs-CZ" dirty="0" smtClean="0"/>
              <a:t> mobility</a:t>
            </a:r>
          </a:p>
          <a:p>
            <a:pPr marL="0" lvl="0" indent="0">
              <a:buNone/>
            </a:pPr>
            <a:r>
              <a:rPr lang="cs-CZ" dirty="0" smtClean="0"/>
              <a:t>-- by </a:t>
            </a:r>
            <a:r>
              <a:rPr lang="cs-CZ" dirty="0" err="1" smtClean="0"/>
              <a:t>retraining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defensive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innovative</a:t>
            </a:r>
            <a:r>
              <a:rPr lang="cs-CZ" dirty="0" smtClean="0"/>
              <a:t> </a:t>
            </a:r>
            <a:r>
              <a:rPr lang="cs-CZ" dirty="0" err="1" smtClean="0"/>
              <a:t>attitudes</a:t>
            </a:r>
            <a:r>
              <a:rPr lang="cs-CZ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57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880711"/>
              </p:ext>
            </p:extLst>
          </p:nvPr>
        </p:nvGraphicFramePr>
        <p:xfrm>
          <a:off x="757881" y="280090"/>
          <a:ext cx="10676238" cy="6227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7970"/>
                <a:gridCol w="4218268"/>
              </a:tblGrid>
              <a:tr h="1400051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 smtClean="0"/>
                        <a:t>Tick proper level of your logic on progress list, please</a:t>
                      </a:r>
                      <a:endParaRPr lang="cs-CZ" sz="2400" b="1" dirty="0" smtClean="0"/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(H1</a:t>
                      </a:r>
                      <a:r>
                        <a:rPr lang="cs-CZ" sz="2400" dirty="0">
                          <a:effectLst/>
                        </a:rPr>
                        <a:t>: </a:t>
                      </a:r>
                      <a:r>
                        <a:rPr lang="cs-CZ" sz="2400" baseline="0" dirty="0" err="1" smtClean="0">
                          <a:effectLst/>
                        </a:rPr>
                        <a:t>Variables</a:t>
                      </a:r>
                      <a:r>
                        <a:rPr lang="cs-CZ" sz="2400" baseline="0" dirty="0" smtClean="0">
                          <a:effectLst/>
                        </a:rPr>
                        <a:t> </a:t>
                      </a:r>
                      <a:r>
                        <a:rPr lang="cs-CZ" sz="2400" baseline="0" dirty="0" err="1" smtClean="0">
                          <a:effectLst/>
                        </a:rPr>
                        <a:t>listed</a:t>
                      </a:r>
                      <a:r>
                        <a:rPr lang="cs-CZ" sz="2400" baseline="0" dirty="0" smtClean="0">
                          <a:effectLst/>
                        </a:rPr>
                        <a:t> </a:t>
                      </a:r>
                      <a:r>
                        <a:rPr lang="cs-CZ" sz="2400" baseline="0" dirty="0" err="1" smtClean="0">
                          <a:effectLst/>
                        </a:rPr>
                        <a:t>above</a:t>
                      </a:r>
                      <a:r>
                        <a:rPr lang="cs-CZ" sz="2400" baseline="0" dirty="0" smtClean="0">
                          <a:effectLst/>
                        </a:rPr>
                        <a:t> </a:t>
                      </a:r>
                      <a:r>
                        <a:rPr lang="cs-CZ" sz="2400" baseline="0" dirty="0" err="1" smtClean="0">
                          <a:effectLst/>
                        </a:rPr>
                        <a:t>formulated</a:t>
                      </a:r>
                      <a:r>
                        <a:rPr lang="cs-CZ" sz="2400" baseline="0" dirty="0" smtClean="0">
                          <a:effectLst/>
                        </a:rPr>
                        <a:t> end are </a:t>
                      </a:r>
                      <a:r>
                        <a:rPr lang="cs-CZ" sz="2400" baseline="0" dirty="0" err="1" smtClean="0">
                          <a:effectLst/>
                        </a:rPr>
                        <a:t>explaining</a:t>
                      </a:r>
                      <a:r>
                        <a:rPr lang="cs-CZ" sz="2400" baseline="0" dirty="0" smtClean="0">
                          <a:effectLst/>
                        </a:rPr>
                        <a:t> </a:t>
                      </a:r>
                      <a:r>
                        <a:rPr lang="cs-CZ" sz="2400" baseline="0" dirty="0" err="1" smtClean="0">
                          <a:effectLst/>
                        </a:rPr>
                        <a:t>motives</a:t>
                      </a:r>
                      <a:r>
                        <a:rPr lang="cs-CZ" sz="2400" baseline="0" dirty="0" smtClean="0">
                          <a:effectLst/>
                        </a:rPr>
                        <a:t> and </a:t>
                      </a:r>
                      <a:r>
                        <a:rPr lang="cs-CZ" sz="2400" baseline="0" dirty="0" err="1" smtClean="0">
                          <a:effectLst/>
                        </a:rPr>
                        <a:t>below</a:t>
                      </a:r>
                      <a:r>
                        <a:rPr lang="cs-CZ" sz="2400" baseline="0" dirty="0" smtClean="0">
                          <a:effectLst/>
                        </a:rPr>
                        <a:t> are </a:t>
                      </a:r>
                      <a:r>
                        <a:rPr lang="cs-CZ" sz="2400" baseline="0" dirty="0" err="1" smtClean="0">
                          <a:effectLst/>
                        </a:rPr>
                        <a:t>showing</a:t>
                      </a:r>
                      <a:r>
                        <a:rPr lang="cs-CZ" sz="2400" baseline="0" dirty="0" smtClean="0">
                          <a:effectLst/>
                        </a:rPr>
                        <a:t> normative </a:t>
                      </a:r>
                      <a:r>
                        <a:rPr lang="cs-CZ" sz="2400" baseline="0" dirty="0" err="1" smtClean="0">
                          <a:effectLst/>
                        </a:rPr>
                        <a:t>results</a:t>
                      </a:r>
                      <a:r>
                        <a:rPr lang="cs-CZ" sz="2400" baseline="0" dirty="0" smtClean="0">
                          <a:effectLst/>
                        </a:rPr>
                        <a:t>. (</a:t>
                      </a:r>
                      <a:r>
                        <a:rPr lang="cs-CZ" sz="2400" dirty="0" smtClean="0">
                          <a:effectLst/>
                        </a:rPr>
                        <a:t>I </a:t>
                      </a:r>
                      <a:r>
                        <a:rPr lang="cs-CZ" sz="2400" dirty="0" err="1" smtClean="0">
                          <a:effectLst/>
                        </a:rPr>
                        <a:t>am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still</a:t>
                      </a:r>
                      <a:r>
                        <a:rPr lang="cs-CZ" sz="2400" baseline="0" dirty="0" smtClean="0">
                          <a:effectLst/>
                        </a:rPr>
                        <a:t> </a:t>
                      </a:r>
                      <a:r>
                        <a:rPr lang="cs-CZ" sz="2400" baseline="0" dirty="0" err="1" smtClean="0">
                          <a:effectLst/>
                        </a:rPr>
                        <a:t>developing</a:t>
                      </a:r>
                      <a:r>
                        <a:rPr lang="cs-CZ" sz="2400" baseline="0" dirty="0" smtClean="0">
                          <a:effectLst/>
                        </a:rPr>
                        <a:t>. ))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selfpushing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-4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complaint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-3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activity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-2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plagiarism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-1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homeostase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formulated</a:t>
                      </a:r>
                      <a:r>
                        <a:rPr lang="cs-CZ" sz="2400" dirty="0" smtClean="0">
                          <a:effectLst/>
                        </a:rPr>
                        <a:t> end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competitive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alternative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3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substitute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4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4827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serving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5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14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45277"/>
              </p:ext>
            </p:extLst>
          </p:nvPr>
        </p:nvGraphicFramePr>
        <p:xfrm>
          <a:off x="345989" y="280088"/>
          <a:ext cx="11755395" cy="6483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0745"/>
                <a:gridCol w="4644650"/>
              </a:tblGrid>
              <a:tr h="1899114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 smtClean="0"/>
                        <a:t>Origin of demand for innovation was found at</a:t>
                      </a:r>
                      <a:r>
                        <a:rPr lang="cs-CZ" sz="2400" b="1" dirty="0" smtClean="0"/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/>
                        </a:rPr>
                        <a:t>(H2</a:t>
                      </a:r>
                      <a:r>
                        <a:rPr lang="cs-CZ" sz="2400" dirty="0">
                          <a:effectLst/>
                        </a:rPr>
                        <a:t>: </a:t>
                      </a:r>
                      <a:r>
                        <a:rPr lang="cs-CZ" sz="2400" dirty="0" err="1" smtClean="0">
                          <a:effectLst/>
                        </a:rPr>
                        <a:t>Variable</a:t>
                      </a:r>
                      <a:r>
                        <a:rPr lang="cs-CZ" sz="2400" baseline="0" dirty="0" smtClean="0">
                          <a:effectLst/>
                        </a:rPr>
                        <a:t> „</a:t>
                      </a:r>
                      <a:r>
                        <a:rPr lang="cs-CZ" sz="2400" dirty="0" err="1" smtClean="0">
                          <a:effectLst/>
                        </a:rPr>
                        <a:t>other</a:t>
                      </a:r>
                      <a:r>
                        <a:rPr lang="cs-CZ" sz="2400" dirty="0" smtClean="0">
                          <a:effectLst/>
                        </a:rPr>
                        <a:t> source</a:t>
                      </a: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</a:rPr>
                        <a:t>“ </a:t>
                      </a:r>
                      <a:r>
                        <a:rPr lang="cs-CZ" sz="2400" dirty="0" err="1" smtClean="0">
                          <a:effectLst/>
                          <a:latin typeface="Calibri" panose="020F0502020204030204" pitchFamily="34" charset="0"/>
                        </a:rPr>
                        <a:t>excludes</a:t>
                      </a: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2400" baseline="0" dirty="0" err="1" smtClean="0">
                          <a:effectLst/>
                          <a:latin typeface="Calibri" panose="020F0502020204030204" pitchFamily="34" charset="0"/>
                        </a:rPr>
                        <a:t>plans</a:t>
                      </a:r>
                      <a:r>
                        <a:rPr lang="cs-CZ" sz="2400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2400" baseline="0" dirty="0" err="1" smtClean="0">
                          <a:effectLst/>
                          <a:latin typeface="Calibri" panose="020F0502020204030204" pitchFamily="34" charset="0"/>
                        </a:rPr>
                        <a:t>of</a:t>
                      </a:r>
                      <a:r>
                        <a:rPr lang="cs-CZ" sz="2400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  <a:latin typeface="Calibri" panose="020F0502020204030204" pitchFamily="34" charset="0"/>
                        </a:rPr>
                        <a:t>both</a:t>
                      </a:r>
                      <a:r>
                        <a:rPr lang="cs-CZ" sz="2400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2400" baseline="0" dirty="0" err="1" smtClean="0"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r>
                        <a:rPr lang="cs-CZ" sz="2400" baseline="0" dirty="0" smtClean="0"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cs-CZ" sz="2400" baseline="0" dirty="0" err="1" smtClean="0">
                          <a:effectLst/>
                          <a:latin typeface="Calibri" panose="020F0502020204030204" pitchFamily="34" charset="0"/>
                        </a:rPr>
                        <a:t>partners</a:t>
                      </a:r>
                      <a:r>
                        <a:rPr lang="cs-CZ" sz="2400" dirty="0" smtClean="0">
                          <a:effectLst/>
                        </a:rPr>
                        <a:t> (</a:t>
                      </a:r>
                      <a:r>
                        <a:rPr lang="cs-CZ" sz="2400" dirty="0" err="1" smtClean="0">
                          <a:effectLst/>
                        </a:rPr>
                        <a:t>due</a:t>
                      </a:r>
                      <a:r>
                        <a:rPr lang="cs-CZ" sz="2400" dirty="0" smtClean="0">
                          <a:effectLst/>
                        </a:rPr>
                        <a:t> to „</a:t>
                      </a:r>
                      <a:r>
                        <a:rPr lang="cs-CZ" sz="2400" dirty="0" err="1" smtClean="0">
                          <a:effectLst/>
                        </a:rPr>
                        <a:t>shoulds</a:t>
                      </a:r>
                      <a:r>
                        <a:rPr lang="cs-CZ" sz="2400" dirty="0" smtClean="0">
                          <a:effectLst/>
                        </a:rPr>
                        <a:t>“ </a:t>
                      </a:r>
                      <a:r>
                        <a:rPr lang="cs-CZ" sz="2400" dirty="0" err="1" smtClean="0">
                          <a:effectLst/>
                        </a:rPr>
                        <a:t>or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lasting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desire</a:t>
                      </a:r>
                      <a:r>
                        <a:rPr lang="cs-CZ" sz="2400" dirty="0" smtClean="0">
                          <a:effectLst/>
                        </a:rPr>
                        <a:t>))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548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double </a:t>
                      </a:r>
                      <a:r>
                        <a:rPr lang="cs-CZ" sz="2400" dirty="0" err="1" smtClean="0">
                          <a:effectLst/>
                        </a:rPr>
                        <a:t>concrete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factor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48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validated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questions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4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48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budgets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6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48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methods</a:t>
                      </a:r>
                      <a:r>
                        <a:rPr lang="cs-CZ" sz="2400" dirty="0" smtClean="0">
                          <a:effectLst/>
                        </a:rPr>
                        <a:t>, </a:t>
                      </a:r>
                      <a:r>
                        <a:rPr lang="cs-CZ" sz="2400" dirty="0" err="1" smtClean="0">
                          <a:effectLst/>
                        </a:rPr>
                        <a:t>record</a:t>
                      </a:r>
                      <a:r>
                        <a:rPr lang="cs-CZ" sz="2400" dirty="0" smtClean="0">
                          <a:effectLst/>
                        </a:rPr>
                        <a:t> </a:t>
                      </a:r>
                      <a:r>
                        <a:rPr lang="cs-CZ" sz="2400" dirty="0" err="1" smtClean="0">
                          <a:effectLst/>
                        </a:rPr>
                        <a:t>grids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5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48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other</a:t>
                      </a:r>
                      <a:r>
                        <a:rPr lang="cs-CZ" sz="2400" dirty="0" smtClean="0">
                          <a:effectLst/>
                        </a:rPr>
                        <a:t> source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0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48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my </a:t>
                      </a:r>
                      <a:r>
                        <a:rPr lang="cs-CZ" sz="2400" dirty="0" err="1" smtClean="0">
                          <a:effectLst/>
                        </a:rPr>
                        <a:t>plan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3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6548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my </a:t>
                      </a:r>
                      <a:r>
                        <a:rPr lang="cs-CZ" sz="2400" dirty="0" err="1" smtClean="0">
                          <a:effectLst/>
                        </a:rPr>
                        <a:t>self-evaluation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1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1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776587"/>
              </p:ext>
            </p:extLst>
          </p:nvPr>
        </p:nvGraphicFramePr>
        <p:xfrm>
          <a:off x="148281" y="65889"/>
          <a:ext cx="11986054" cy="7861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41708"/>
                <a:gridCol w="2644346"/>
              </a:tblGrid>
              <a:tr h="1208929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 smtClean="0"/>
                        <a:t>Tick the currently quantified internal attribute of estimated demand for innovation (Use ctrl click to mark second of double concrete keywords, please):</a:t>
                      </a:r>
                      <a:endParaRPr lang="cs-CZ" sz="1600" b="1" dirty="0" smtClean="0"/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(</a:t>
                      </a:r>
                      <a:r>
                        <a:rPr lang="cs-CZ" sz="1600" dirty="0">
                          <a:effectLst/>
                        </a:rPr>
                        <a:t>H1.1: </a:t>
                      </a:r>
                      <a:r>
                        <a:rPr lang="cs-CZ" sz="1600" dirty="0" err="1" smtClean="0">
                          <a:effectLst/>
                        </a:rPr>
                        <a:t>The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higher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value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of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m</a:t>
                      </a:r>
                      <a:r>
                        <a:rPr lang="cs-CZ" sz="1600" dirty="0" err="1" smtClean="0">
                          <a:effectLst/>
                        </a:rPr>
                        <a:t>otivational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variables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the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higher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personal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income</a:t>
                      </a:r>
                      <a:r>
                        <a:rPr lang="cs-CZ" sz="1600" baseline="0" dirty="0" smtClean="0">
                          <a:effectLst/>
                        </a:rPr>
                        <a:t> in developer society. </a:t>
                      </a:r>
                      <a:r>
                        <a:rPr lang="cs-CZ" sz="1600" baseline="0" dirty="0" err="1" smtClean="0">
                          <a:effectLst/>
                        </a:rPr>
                        <a:t>If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denied</a:t>
                      </a:r>
                      <a:r>
                        <a:rPr lang="cs-CZ" sz="1600" baseline="0" dirty="0" smtClean="0">
                          <a:effectLst/>
                        </a:rPr>
                        <a:t>, </a:t>
                      </a:r>
                      <a:r>
                        <a:rPr lang="cs-CZ" sz="1600" baseline="0" dirty="0" err="1" smtClean="0">
                          <a:effectLst/>
                        </a:rPr>
                        <a:t>the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higher</a:t>
                      </a:r>
                      <a:r>
                        <a:rPr lang="cs-CZ" sz="1600" baseline="0" dirty="0" smtClean="0">
                          <a:effectLst/>
                        </a:rPr>
                        <a:t> use </a:t>
                      </a:r>
                      <a:r>
                        <a:rPr lang="cs-CZ" sz="1600" baseline="0" dirty="0" err="1" smtClean="0">
                          <a:effectLst/>
                        </a:rPr>
                        <a:t>of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impersonal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factor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the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better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income</a:t>
                      </a:r>
                      <a:r>
                        <a:rPr lang="cs-CZ" sz="1600" baseline="0" dirty="0" smtClean="0">
                          <a:effectLst/>
                        </a:rPr>
                        <a:t> in </a:t>
                      </a:r>
                      <a:r>
                        <a:rPr lang="cs-CZ" sz="1600" baseline="0" dirty="0" err="1" smtClean="0">
                          <a:effectLst/>
                        </a:rPr>
                        <a:t>developing</a:t>
                      </a:r>
                      <a:r>
                        <a:rPr lang="cs-CZ" sz="1600" baseline="0" dirty="0" smtClean="0">
                          <a:effectLst/>
                        </a:rPr>
                        <a:t> society.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(H2.1: </a:t>
                      </a:r>
                      <a:r>
                        <a:rPr lang="cs-CZ" sz="1600" dirty="0" err="1" smtClean="0">
                          <a:effectLst/>
                        </a:rPr>
                        <a:t>The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higher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instrumental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communication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skills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the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higher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frequency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of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activities</a:t>
                      </a:r>
                      <a:r>
                        <a:rPr lang="cs-CZ" sz="1600" baseline="0" dirty="0" smtClean="0">
                          <a:effectLst/>
                        </a:rPr>
                        <a:t> and </a:t>
                      </a:r>
                      <a:r>
                        <a:rPr lang="cs-CZ" sz="1600" baseline="0" dirty="0" err="1" smtClean="0">
                          <a:effectLst/>
                        </a:rPr>
                        <a:t>value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baseline="0" dirty="0" err="1" smtClean="0">
                          <a:effectLst/>
                        </a:rPr>
                        <a:t>of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results</a:t>
                      </a:r>
                      <a:r>
                        <a:rPr lang="cs-CZ" sz="1600" dirty="0" smtClean="0">
                          <a:effectLst/>
                        </a:rPr>
                        <a:t>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lasting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desire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explained</a:t>
                      </a:r>
                      <a:r>
                        <a:rPr lang="cs-CZ" sz="1600" dirty="0" smtClean="0">
                          <a:effectLst/>
                        </a:rPr>
                        <a:t> motive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explained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process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explained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example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explained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perspective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explained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impersonal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activity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745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explained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impersonal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factor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result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caused</a:t>
                      </a:r>
                      <a:r>
                        <a:rPr lang="cs-CZ" sz="1600" dirty="0" smtClean="0">
                          <a:effectLst/>
                        </a:rPr>
                        <a:t> by </a:t>
                      </a:r>
                      <a:r>
                        <a:rPr lang="cs-CZ" sz="1600" dirty="0" err="1" smtClean="0">
                          <a:effectLst/>
                        </a:rPr>
                        <a:t>scenario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result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caused</a:t>
                      </a:r>
                      <a:r>
                        <a:rPr lang="cs-CZ" sz="1600" dirty="0" smtClean="0">
                          <a:effectLst/>
                        </a:rPr>
                        <a:t> by </a:t>
                      </a:r>
                      <a:r>
                        <a:rPr lang="cs-CZ" sz="1600" dirty="0" err="1" smtClean="0">
                          <a:effectLst/>
                        </a:rPr>
                        <a:t>passion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result is caused by </a:t>
                      </a:r>
                      <a:r>
                        <a:rPr lang="cs-CZ" sz="1600" dirty="0" err="1" smtClean="0">
                          <a:effectLst/>
                        </a:rPr>
                        <a:t>logic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result is caused by good or bad will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result caused by impersonal factor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result caused by practicing norm (hand shake)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9780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denied incongruent  (joke) action (smile)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tolerated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corruption</a:t>
                      </a:r>
                      <a:r>
                        <a:rPr lang="cs-CZ" sz="1600" dirty="0" smtClean="0">
                          <a:effectLst/>
                        </a:rPr>
                        <a:t> in </a:t>
                      </a:r>
                      <a:r>
                        <a:rPr lang="cs-CZ" sz="1600" dirty="0" err="1" smtClean="0">
                          <a:effectLst/>
                        </a:rPr>
                        <a:t>organisation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8008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moral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act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or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abstention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result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caused</a:t>
                      </a:r>
                      <a:r>
                        <a:rPr lang="cs-CZ" sz="1600" dirty="0" smtClean="0">
                          <a:effectLst/>
                        </a:rPr>
                        <a:t> by </a:t>
                      </a:r>
                      <a:r>
                        <a:rPr lang="cs-CZ" sz="1600" dirty="0" err="1" smtClean="0">
                          <a:effectLst/>
                        </a:rPr>
                        <a:t>cummulation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result caused by common sense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 smtClean="0">
                          <a:effectLst/>
                        </a:rPr>
                        <a:t>result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</a:rPr>
                        <a:t>caused</a:t>
                      </a:r>
                      <a:r>
                        <a:rPr lang="cs-CZ" sz="1600" dirty="0" smtClean="0">
                          <a:effectLst/>
                        </a:rPr>
                        <a:t> by </a:t>
                      </a:r>
                      <a:r>
                        <a:rPr lang="cs-CZ" sz="1600" dirty="0" err="1" smtClean="0">
                          <a:effectLst/>
                        </a:rPr>
                        <a:t>evaluation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2236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result caused by </a:t>
                      </a:r>
                      <a:r>
                        <a:rPr lang="en-GB" sz="1600" dirty="0" err="1" smtClean="0">
                          <a:effectLst/>
                        </a:rPr>
                        <a:t>mutrual</a:t>
                      </a:r>
                      <a:r>
                        <a:rPr lang="en-GB" sz="1600" dirty="0" smtClean="0">
                          <a:effectLst/>
                        </a:rPr>
                        <a:t> servicing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  <a:tr h="38372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result caused by </a:t>
                      </a:r>
                      <a:r>
                        <a:rPr lang="en-GB" sz="1600" dirty="0" err="1" smtClean="0">
                          <a:effectLst/>
                        </a:rPr>
                        <a:t>percieved</a:t>
                      </a:r>
                      <a:r>
                        <a:rPr lang="en-GB" sz="1600" dirty="0" smtClean="0">
                          <a:effectLst/>
                        </a:rPr>
                        <a:t> growth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0613" marR="20613" marT="20613" marB="206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96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6341"/>
              </p:ext>
            </p:extLst>
          </p:nvPr>
        </p:nvGraphicFramePr>
        <p:xfrm>
          <a:off x="337751" y="255375"/>
          <a:ext cx="11598876" cy="6821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39182"/>
                <a:gridCol w="1759694"/>
              </a:tblGrid>
              <a:tr h="2996943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dirty="0" smtClean="0"/>
                        <a:t>Tick the currently quantified external roles for estimation of demand for innovation, please:</a:t>
                      </a:r>
                      <a:endParaRPr lang="cs-CZ" sz="2800" b="1" dirty="0" smtClean="0"/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(</a:t>
                      </a:r>
                      <a:r>
                        <a:rPr lang="cs-CZ" sz="2800" dirty="0">
                          <a:effectLst/>
                        </a:rPr>
                        <a:t>H1.2: </a:t>
                      </a:r>
                      <a:r>
                        <a:rPr lang="cs-CZ" sz="2800" dirty="0" err="1" smtClean="0">
                          <a:effectLst/>
                        </a:rPr>
                        <a:t>The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higher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values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of</a:t>
                      </a:r>
                      <a:r>
                        <a:rPr lang="cs-CZ" sz="2800" dirty="0" smtClean="0">
                          <a:effectLst/>
                        </a:rPr>
                        <a:t> normative</a:t>
                      </a:r>
                      <a:r>
                        <a:rPr lang="cs-CZ" sz="2800" baseline="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results</a:t>
                      </a:r>
                      <a:r>
                        <a:rPr lang="cs-CZ" sz="2800" baseline="0" dirty="0" smtClean="0">
                          <a:effectLst/>
                        </a:rPr>
                        <a:t> 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the</a:t>
                      </a:r>
                      <a:r>
                        <a:rPr lang="cs-CZ" sz="2800" dirty="0" smtClean="0">
                          <a:effectLst/>
                        </a:rPr>
                        <a:t> more </a:t>
                      </a:r>
                      <a:r>
                        <a:rPr lang="cs-CZ" sz="2800" dirty="0" err="1" smtClean="0">
                          <a:effectLst/>
                        </a:rPr>
                        <a:t>of</a:t>
                      </a:r>
                      <a:r>
                        <a:rPr lang="cs-CZ" sz="2800" baseline="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its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developers</a:t>
                      </a:r>
                      <a:r>
                        <a:rPr lang="cs-CZ" sz="2800" dirty="0" smtClean="0">
                          <a:effectLst/>
                        </a:rPr>
                        <a:t> are </a:t>
                      </a:r>
                      <a:r>
                        <a:rPr lang="cs-CZ" sz="2800" dirty="0" err="1" smtClean="0">
                          <a:effectLst/>
                        </a:rPr>
                        <a:t>denied</a:t>
                      </a:r>
                      <a:r>
                        <a:rPr lang="cs-CZ" sz="2800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(H2.1 </a:t>
                      </a:r>
                      <a:r>
                        <a:rPr lang="cs-CZ" sz="2800" dirty="0" err="1" smtClean="0">
                          <a:effectLst/>
                        </a:rPr>
                        <a:t>The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higher</a:t>
                      </a:r>
                      <a:r>
                        <a:rPr lang="cs-CZ" sz="2800" baseline="0" dirty="0" smtClean="0">
                          <a:effectLst/>
                        </a:rPr>
                        <a:t> </a:t>
                      </a:r>
                      <a:r>
                        <a:rPr lang="cs-CZ" sz="2800" baseline="0" dirty="0" err="1" smtClean="0">
                          <a:effectLst/>
                        </a:rPr>
                        <a:t>i</a:t>
                      </a:r>
                      <a:r>
                        <a:rPr lang="cs-CZ" sz="2800" dirty="0" err="1" smtClean="0">
                          <a:effectLst/>
                        </a:rPr>
                        <a:t>nstrumental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skills</a:t>
                      </a:r>
                      <a:r>
                        <a:rPr lang="cs-CZ" sz="2800" dirty="0" smtClean="0">
                          <a:effectLst/>
                        </a:rPr>
                        <a:t> </a:t>
                      </a:r>
                      <a:r>
                        <a:rPr lang="cs-CZ" sz="2800" dirty="0" err="1" smtClean="0">
                          <a:effectLst/>
                        </a:rPr>
                        <a:t>the</a:t>
                      </a:r>
                      <a:r>
                        <a:rPr lang="cs-CZ" sz="2800" baseline="0" dirty="0" smtClean="0">
                          <a:effectLst/>
                        </a:rPr>
                        <a:t> </a:t>
                      </a:r>
                      <a:r>
                        <a:rPr lang="cs-CZ" sz="2800" baseline="0" dirty="0" err="1" smtClean="0">
                          <a:effectLst/>
                        </a:rPr>
                        <a:t>easier</a:t>
                      </a:r>
                      <a:r>
                        <a:rPr lang="cs-CZ" sz="2800" baseline="0" dirty="0" smtClean="0">
                          <a:effectLst/>
                        </a:rPr>
                        <a:t> </a:t>
                      </a:r>
                      <a:r>
                        <a:rPr lang="cs-CZ" sz="2800" baseline="0" dirty="0" err="1" smtClean="0">
                          <a:effectLst/>
                        </a:rPr>
                        <a:t>implementation</a:t>
                      </a:r>
                      <a:r>
                        <a:rPr lang="cs-CZ" sz="2800" baseline="0" dirty="0" smtClean="0">
                          <a:effectLst/>
                        </a:rPr>
                        <a:t>)</a:t>
                      </a:r>
                      <a:endParaRPr lang="en-GB" sz="2800" dirty="0">
                        <a:effectLst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376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Replacement of  institution by tools of innovators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1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12814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effectLst/>
                        </a:rPr>
                        <a:t>share of </a:t>
                      </a:r>
                      <a:r>
                        <a:rPr lang="en-GB" sz="2800" dirty="0" err="1" smtClean="0">
                          <a:effectLst/>
                        </a:rPr>
                        <a:t>parasiting</a:t>
                      </a:r>
                      <a:r>
                        <a:rPr lang="en-GB" sz="2800" dirty="0" smtClean="0">
                          <a:effectLst/>
                        </a:rPr>
                        <a:t> and innovative subject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7376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newly born isolated from maintained subjects</a:t>
                      </a:r>
                      <a:endParaRPr lang="en-GB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3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  <a:tr h="7376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replacement of profiting by </a:t>
                      </a:r>
                      <a:r>
                        <a:rPr lang="en-GB" sz="2800" dirty="0" err="1" smtClean="0">
                          <a:effectLst/>
                        </a:rPr>
                        <a:t>parasiting</a:t>
                      </a:r>
                      <a:r>
                        <a:rPr lang="en-GB" sz="2800" dirty="0" smtClean="0">
                          <a:effectLst/>
                        </a:rPr>
                        <a:t> subjects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4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43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2051</Words>
  <Application>Microsoft Office PowerPoint</Application>
  <PresentationFormat>Širokoúhlá obrazovka</PresentationFormat>
  <Paragraphs>374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Innovation Diffusion: Demand Forecasting from Attitudes</vt:lpstr>
      <vt:lpstr>Recall standards of innovativeness</vt:lpstr>
      <vt:lpstr>Prezentace aplikace PowerPoint</vt:lpstr>
      <vt:lpstr>C-OAR-SE measuring substitutes and alternatives</vt:lpstr>
      <vt:lpstr>Growth was Institucionalised by Acceptance of Instrumental Values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Would you consider institutionalised calls for projects (or principle of programing) as unfavourable (1) or favourable(7)?  (H2.2.3: The more negative attitudes to disfavorising persons the lower instrumental skills of respondent(H1))</vt:lpstr>
      <vt:lpstr>Would you consider institutionalised calls for projects (or principle of programming) as negative (1) or positive (7)?  (H2.2.4: The more pozitive attitudes towards failure  the better quantified double concrete keywords)</vt:lpstr>
      <vt:lpstr>I am offering to partners quantified: (H3 Promotional plan brings higher profit than results of marketing research H3.1 The more positive attitudes towards failure the higher costs of promotion)</vt:lpstr>
      <vt:lpstr>Partners recognize negative from positive values at following list: (H3.2 The more positive attitudes to failures the better performing partners)</vt:lpstr>
      <vt:lpstr>Method</vt:lpstr>
      <vt:lpstr>Name – topic</vt:lpstr>
      <vt:lpstr>Prezentace aplikace PowerPoint</vt:lpstr>
      <vt:lpstr>Findings and plans</vt:lpstr>
      <vt:lpstr>Examination criteria - points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Prognózování poptávky po inovacích z postojů</dc:title>
  <dc:creator>pc</dc:creator>
  <cp:lastModifiedBy>pc</cp:lastModifiedBy>
  <cp:revision>120</cp:revision>
  <dcterms:created xsi:type="dcterms:W3CDTF">2016-11-23T12:28:14Z</dcterms:created>
  <dcterms:modified xsi:type="dcterms:W3CDTF">2017-02-09T21:08:35Z</dcterms:modified>
</cp:coreProperties>
</file>